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08" r:id="rId2"/>
    <p:sldId id="311" r:id="rId3"/>
    <p:sldId id="304" r:id="rId4"/>
    <p:sldId id="312" r:id="rId5"/>
    <p:sldId id="310" r:id="rId6"/>
    <p:sldId id="316" r:id="rId7"/>
    <p:sldId id="309" r:id="rId8"/>
    <p:sldId id="268" r:id="rId9"/>
    <p:sldId id="264" r:id="rId10"/>
    <p:sldId id="274" r:id="rId11"/>
    <p:sldId id="270" r:id="rId12"/>
    <p:sldId id="275" r:id="rId13"/>
    <p:sldId id="271" r:id="rId14"/>
    <p:sldId id="276" r:id="rId15"/>
    <p:sldId id="294" r:id="rId16"/>
    <p:sldId id="265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17" r:id="rId25"/>
    <p:sldId id="302" r:id="rId26"/>
    <p:sldId id="269" r:id="rId27"/>
    <p:sldId id="277" r:id="rId28"/>
    <p:sldId id="278" r:id="rId29"/>
    <p:sldId id="279" r:id="rId30"/>
    <p:sldId id="280" r:id="rId31"/>
    <p:sldId id="281" r:id="rId32"/>
    <p:sldId id="314" r:id="rId33"/>
    <p:sldId id="318" r:id="rId34"/>
    <p:sldId id="315" r:id="rId35"/>
    <p:sldId id="313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F00"/>
    <a:srgbClr val="D2AA00"/>
    <a:srgbClr val="E66300"/>
    <a:srgbClr val="D2C8FE"/>
    <a:srgbClr val="EAC46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>
        <p:scale>
          <a:sx n="98" d="100"/>
          <a:sy n="98" d="100"/>
        </p:scale>
        <p:origin x="318" y="30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AC837-AB29-4241-BE01-98044E0E335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78208C0-A6A1-47E9-AB70-C7C27E6B2B25}">
      <dgm:prSet phldrT="[文本]" custT="1"/>
      <dgm:spPr/>
      <dgm:t>
        <a:bodyPr/>
        <a:lstStyle/>
        <a:p>
          <a:r>
            <a:rPr lang="en-US" altLang="zh-CN" sz="2800" dirty="0"/>
            <a:t>Data</a:t>
          </a:r>
          <a:endParaRPr lang="zh-CN" altLang="en-US" sz="2800" dirty="0"/>
        </a:p>
      </dgm:t>
    </dgm:pt>
    <dgm:pt modelId="{738B526C-3645-475D-9A14-342D75153668}" type="parTrans" cxnId="{6247FCBF-43C0-4EF7-BD52-80AFEFF67767}">
      <dgm:prSet/>
      <dgm:spPr/>
      <dgm:t>
        <a:bodyPr/>
        <a:lstStyle/>
        <a:p>
          <a:endParaRPr lang="zh-CN" altLang="en-US" sz="1600"/>
        </a:p>
      </dgm:t>
    </dgm:pt>
    <dgm:pt modelId="{B8A0193A-E3DB-413A-BC6E-7B87516891DA}" type="sibTrans" cxnId="{6247FCBF-43C0-4EF7-BD52-80AFEFF67767}">
      <dgm:prSet/>
      <dgm:spPr/>
      <dgm:t>
        <a:bodyPr/>
        <a:lstStyle/>
        <a:p>
          <a:endParaRPr lang="zh-CN" altLang="en-US" sz="1600"/>
        </a:p>
      </dgm:t>
    </dgm:pt>
    <dgm:pt modelId="{8B63D2D4-A463-48B3-94D7-5F48C9B5945E}">
      <dgm:prSet phldrT="[文本]" custT="1"/>
      <dgm:spPr/>
      <dgm:t>
        <a:bodyPr/>
        <a:lstStyle/>
        <a:p>
          <a:r>
            <a:rPr lang="en-US" altLang="zh-CN" sz="1600" kern="1200" dirty="0"/>
            <a:t>Dataset: More high quality dataset for model training.</a:t>
          </a:r>
          <a:endParaRPr lang="zh-CN" altLang="en-US" sz="1600" kern="1200" dirty="0"/>
        </a:p>
      </dgm:t>
    </dgm:pt>
    <dgm:pt modelId="{A3033ED4-0584-4A64-A1F5-04546E3FF322}" type="parTrans" cxnId="{CC1EC609-2C5C-4F08-A3B3-1EBFA0759F6C}">
      <dgm:prSet/>
      <dgm:spPr/>
      <dgm:t>
        <a:bodyPr/>
        <a:lstStyle/>
        <a:p>
          <a:endParaRPr lang="zh-CN" altLang="en-US" sz="1600"/>
        </a:p>
      </dgm:t>
    </dgm:pt>
    <dgm:pt modelId="{1566C6C4-CCAF-4CC6-8CBC-17C755978B02}" type="sibTrans" cxnId="{CC1EC609-2C5C-4F08-A3B3-1EBFA0759F6C}">
      <dgm:prSet/>
      <dgm:spPr/>
      <dgm:t>
        <a:bodyPr/>
        <a:lstStyle/>
        <a:p>
          <a:endParaRPr lang="zh-CN" altLang="en-US" sz="1600"/>
        </a:p>
      </dgm:t>
    </dgm:pt>
    <dgm:pt modelId="{595DFEE9-4BBD-4DA6-BA1A-650FCE2DFCEC}">
      <dgm:prSet phldrT="[文本]" custT="1"/>
      <dgm:spPr/>
      <dgm:t>
        <a:bodyPr/>
        <a:lstStyle/>
        <a:p>
          <a:r>
            <a:rPr lang="en-US" altLang="zh-C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Augmentation: Use bounding box in the annotation to get position information more precisely.</a:t>
          </a: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+mn-ea"/>
            <a:cs typeface="+mn-cs"/>
          </a:endParaRPr>
        </a:p>
      </dgm:t>
    </dgm:pt>
    <dgm:pt modelId="{785726A7-8221-41E7-9418-0781DC18052F}" type="parTrans" cxnId="{E0C7DEBD-4575-4105-B7B0-50EDBDFF24B5}">
      <dgm:prSet/>
      <dgm:spPr/>
      <dgm:t>
        <a:bodyPr/>
        <a:lstStyle/>
        <a:p>
          <a:endParaRPr lang="zh-CN" altLang="en-US" sz="1600"/>
        </a:p>
      </dgm:t>
    </dgm:pt>
    <dgm:pt modelId="{EFE6BB25-04D1-44D6-B836-E433252E0900}" type="sibTrans" cxnId="{E0C7DEBD-4575-4105-B7B0-50EDBDFF24B5}">
      <dgm:prSet/>
      <dgm:spPr/>
      <dgm:t>
        <a:bodyPr/>
        <a:lstStyle/>
        <a:p>
          <a:endParaRPr lang="zh-CN" altLang="en-US" sz="1600"/>
        </a:p>
      </dgm:t>
    </dgm:pt>
    <dgm:pt modelId="{A0DE342D-C3FA-4DAB-993C-D504F9885A1C}">
      <dgm:prSet phldrT="[文本]" custT="1"/>
      <dgm:spPr/>
      <dgm:t>
        <a:bodyPr/>
        <a:lstStyle/>
        <a:p>
          <a:r>
            <a:rPr lang="en-US" altLang="zh-CN" sz="2800" dirty="0"/>
            <a:t>Model</a:t>
          </a:r>
          <a:endParaRPr lang="zh-CN" altLang="en-US" sz="2800" dirty="0"/>
        </a:p>
      </dgm:t>
    </dgm:pt>
    <dgm:pt modelId="{D4EA7744-95D2-4E5A-9F5D-3D6E11D87D70}" type="parTrans" cxnId="{B04F8FF3-E1E2-4F13-AC6E-C7C43A449C66}">
      <dgm:prSet/>
      <dgm:spPr/>
      <dgm:t>
        <a:bodyPr/>
        <a:lstStyle/>
        <a:p>
          <a:endParaRPr lang="zh-CN" altLang="en-US" sz="1600"/>
        </a:p>
      </dgm:t>
    </dgm:pt>
    <dgm:pt modelId="{1080389A-0792-4DFF-81D4-33EC5D76F69C}" type="sibTrans" cxnId="{B04F8FF3-E1E2-4F13-AC6E-C7C43A449C66}">
      <dgm:prSet/>
      <dgm:spPr/>
      <dgm:t>
        <a:bodyPr/>
        <a:lstStyle/>
        <a:p>
          <a:endParaRPr lang="zh-CN" altLang="en-US" sz="1600"/>
        </a:p>
      </dgm:t>
    </dgm:pt>
    <dgm:pt modelId="{1943D565-42D2-4327-BF9E-D1C6C5FDC29F}">
      <dgm:prSet phldrT="[文本]" custT="1"/>
      <dgm:spPr/>
      <dgm:t>
        <a:bodyPr/>
        <a:lstStyle/>
        <a:p>
          <a:r>
            <a:rPr lang="en-US" altLang="zh-CN" sz="1600" dirty="0"/>
            <a:t>Training: More variety of models such as </a:t>
          </a:r>
          <a:r>
            <a:rPr lang="en-US" altLang="zh-CN" sz="1600" dirty="0" err="1"/>
            <a:t>DenseNet</a:t>
          </a:r>
          <a:r>
            <a:rPr lang="en-US" altLang="zh-CN" sz="1600" dirty="0"/>
            <a:t>, </a:t>
          </a:r>
          <a:r>
            <a:rPr lang="en-US" altLang="zh-CN" sz="1600" dirty="0" err="1"/>
            <a:t>InceptionNet</a:t>
          </a:r>
          <a:r>
            <a:rPr lang="en-US" altLang="zh-CN" sz="1600" dirty="0"/>
            <a:t> and ResNet-152, which can use majority voting.</a:t>
          </a:r>
          <a:endParaRPr lang="zh-CN" altLang="en-US" sz="1600" dirty="0"/>
        </a:p>
      </dgm:t>
    </dgm:pt>
    <dgm:pt modelId="{D73A0724-D1FB-4EC2-8160-C388BE9ED510}" type="parTrans" cxnId="{2B9F182C-8D8F-461D-BB98-68530B696FAD}">
      <dgm:prSet/>
      <dgm:spPr/>
      <dgm:t>
        <a:bodyPr/>
        <a:lstStyle/>
        <a:p>
          <a:endParaRPr lang="zh-CN" altLang="en-US" sz="1600"/>
        </a:p>
      </dgm:t>
    </dgm:pt>
    <dgm:pt modelId="{55BD5D6E-F55E-4889-9383-C49379A1C2A2}" type="sibTrans" cxnId="{2B9F182C-8D8F-461D-BB98-68530B696FAD}">
      <dgm:prSet/>
      <dgm:spPr/>
      <dgm:t>
        <a:bodyPr/>
        <a:lstStyle/>
        <a:p>
          <a:endParaRPr lang="zh-CN" altLang="en-US" sz="1600"/>
        </a:p>
      </dgm:t>
    </dgm:pt>
    <dgm:pt modelId="{7E95CC17-B13F-4C79-B85A-89AC742D05E2}">
      <dgm:prSet phldrT="[文本]" custT="1"/>
      <dgm:spPr/>
      <dgm:t>
        <a:bodyPr/>
        <a:lstStyle/>
        <a:p>
          <a:r>
            <a:rPr lang="en-US" altLang="zh-CN" sz="2800" dirty="0"/>
            <a:t>UI</a:t>
          </a:r>
          <a:r>
            <a:rPr lang="en-US" altLang="zh-CN" sz="4400" dirty="0"/>
            <a:t> </a:t>
          </a:r>
          <a:endParaRPr lang="zh-CN" altLang="en-US" sz="4400" dirty="0"/>
        </a:p>
      </dgm:t>
    </dgm:pt>
    <dgm:pt modelId="{16B53E07-61A3-449E-9893-8E447B21747E}" type="parTrans" cxnId="{54031161-D0E2-4788-8203-9002D74927D5}">
      <dgm:prSet/>
      <dgm:spPr/>
      <dgm:t>
        <a:bodyPr/>
        <a:lstStyle/>
        <a:p>
          <a:endParaRPr lang="zh-CN" altLang="en-US" sz="1600"/>
        </a:p>
      </dgm:t>
    </dgm:pt>
    <dgm:pt modelId="{48AEE0C7-25C6-4B4E-8025-E23B8523BC1F}" type="sibTrans" cxnId="{54031161-D0E2-4788-8203-9002D74927D5}">
      <dgm:prSet/>
      <dgm:spPr/>
      <dgm:t>
        <a:bodyPr/>
        <a:lstStyle/>
        <a:p>
          <a:endParaRPr lang="zh-CN" altLang="en-US" sz="1600"/>
        </a:p>
      </dgm:t>
    </dgm:pt>
    <dgm:pt modelId="{8071BE0D-36CC-4E8C-A9EC-CF0B097E5A88}">
      <dgm:prSet phldrT="[文本]" custT="1"/>
      <dgm:spPr/>
      <dgm:t>
        <a:bodyPr/>
        <a:lstStyle/>
        <a:p>
          <a:r>
            <a:rPr lang="en-US" altLang="zh-CN" sz="1400" dirty="0"/>
            <a:t>More user-friendly functionalities: archives, alarms, etc.</a:t>
          </a:r>
          <a:endParaRPr lang="zh-CN" altLang="en-US" sz="1400" dirty="0"/>
        </a:p>
      </dgm:t>
    </dgm:pt>
    <dgm:pt modelId="{BACBE18E-7CDF-4041-BB15-DA6E61760BC7}" type="parTrans" cxnId="{35443075-287A-4BB3-B778-61D5E209EA06}">
      <dgm:prSet/>
      <dgm:spPr/>
      <dgm:t>
        <a:bodyPr/>
        <a:lstStyle/>
        <a:p>
          <a:endParaRPr lang="zh-CN" altLang="en-US" sz="1600"/>
        </a:p>
      </dgm:t>
    </dgm:pt>
    <dgm:pt modelId="{13F42865-1E6B-454B-AE7B-99113F66B740}" type="sibTrans" cxnId="{35443075-287A-4BB3-B778-61D5E209EA06}">
      <dgm:prSet/>
      <dgm:spPr/>
      <dgm:t>
        <a:bodyPr/>
        <a:lstStyle/>
        <a:p>
          <a:endParaRPr lang="zh-CN" altLang="en-US" sz="1600"/>
        </a:p>
      </dgm:t>
    </dgm:pt>
    <dgm:pt modelId="{DE8D75C5-28FD-4CAE-BA17-0D2044D170F6}">
      <dgm:prSet phldrT="[文本]" custT="1"/>
      <dgm:spPr/>
      <dgm:t>
        <a:bodyPr/>
        <a:lstStyle/>
        <a:p>
          <a:r>
            <a:rPr lang="en-US" altLang="zh-CN" sz="1400" dirty="0"/>
            <a:t>More platforms supported</a:t>
          </a:r>
          <a:endParaRPr lang="zh-CN" altLang="en-US" sz="1400" dirty="0"/>
        </a:p>
      </dgm:t>
    </dgm:pt>
    <dgm:pt modelId="{B20577F0-8E05-4159-A302-122B048A7087}" type="parTrans" cxnId="{F30333A5-F070-42A9-94C1-43F0D287B9B0}">
      <dgm:prSet/>
      <dgm:spPr/>
      <dgm:t>
        <a:bodyPr/>
        <a:lstStyle/>
        <a:p>
          <a:endParaRPr lang="zh-CN" altLang="en-US" sz="1600"/>
        </a:p>
      </dgm:t>
    </dgm:pt>
    <dgm:pt modelId="{B6CBA198-72D0-422E-8117-0AE57CB58684}" type="sibTrans" cxnId="{F30333A5-F070-42A9-94C1-43F0D287B9B0}">
      <dgm:prSet/>
      <dgm:spPr/>
      <dgm:t>
        <a:bodyPr/>
        <a:lstStyle/>
        <a:p>
          <a:endParaRPr lang="zh-CN" altLang="en-US" sz="1600"/>
        </a:p>
      </dgm:t>
    </dgm:pt>
    <dgm:pt modelId="{96536F57-1E3F-419E-A0D0-2117DF264229}">
      <dgm:prSet phldrT="[文本]" custT="1"/>
      <dgm:spPr/>
      <dgm:t>
        <a:bodyPr/>
        <a:lstStyle/>
        <a:p>
          <a:endParaRPr lang="zh-CN" altLang="en-US" sz="1600" kern="1200" dirty="0"/>
        </a:p>
      </dgm:t>
    </dgm:pt>
    <dgm:pt modelId="{1D4DB615-55E3-449D-AC46-70933B092C43}" type="parTrans" cxnId="{8C4B14FC-4F8F-49B5-A262-5AFBF61BB0BE}">
      <dgm:prSet/>
      <dgm:spPr/>
      <dgm:t>
        <a:bodyPr/>
        <a:lstStyle/>
        <a:p>
          <a:endParaRPr lang="zh-CN" altLang="en-US" sz="1600"/>
        </a:p>
      </dgm:t>
    </dgm:pt>
    <dgm:pt modelId="{5A44E148-3566-409B-956D-3D5D3F6B1FA1}" type="sibTrans" cxnId="{8C4B14FC-4F8F-49B5-A262-5AFBF61BB0BE}">
      <dgm:prSet/>
      <dgm:spPr/>
      <dgm:t>
        <a:bodyPr/>
        <a:lstStyle/>
        <a:p>
          <a:endParaRPr lang="zh-CN" altLang="en-US" sz="1600"/>
        </a:p>
      </dgm:t>
    </dgm:pt>
    <dgm:pt modelId="{D53128FD-144F-4EDF-A40A-7EF17E8F3F86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C57E3C5A-694C-457C-8A2E-E1ECF75AC8F9}" type="parTrans" cxnId="{DC5B3C1C-1731-488B-BB67-EE363633FE81}">
      <dgm:prSet/>
      <dgm:spPr/>
      <dgm:t>
        <a:bodyPr/>
        <a:lstStyle/>
        <a:p>
          <a:endParaRPr lang="zh-CN" altLang="en-US" sz="1600"/>
        </a:p>
      </dgm:t>
    </dgm:pt>
    <dgm:pt modelId="{98761982-9766-4FD5-A28E-EAABE89EF0AF}" type="sibTrans" cxnId="{DC5B3C1C-1731-488B-BB67-EE363633FE81}">
      <dgm:prSet/>
      <dgm:spPr/>
      <dgm:t>
        <a:bodyPr/>
        <a:lstStyle/>
        <a:p>
          <a:endParaRPr lang="zh-CN" altLang="en-US" sz="1600"/>
        </a:p>
      </dgm:t>
    </dgm:pt>
    <dgm:pt modelId="{FEF0B682-5CA4-4315-9BDC-ED30158D42B4}">
      <dgm:prSet phldrT="[文本]" custT="1"/>
      <dgm:spPr/>
      <dgm:t>
        <a:bodyPr/>
        <a:lstStyle/>
        <a:p>
          <a:r>
            <a:rPr lang="en-US" altLang="zh-CN" sz="1600" dirty="0"/>
            <a:t>Training: More Epochs, different hypermeters research such as MC dropout</a:t>
          </a:r>
          <a:endParaRPr lang="zh-CN" altLang="en-US" sz="1600" dirty="0"/>
        </a:p>
      </dgm:t>
    </dgm:pt>
    <dgm:pt modelId="{D2ED331B-9A82-4AE0-9A93-D9F5B0F4AE79}" type="parTrans" cxnId="{1F5869C0-4F4F-4D9E-8BB1-02CAB3154CF5}">
      <dgm:prSet/>
      <dgm:spPr/>
      <dgm:t>
        <a:bodyPr/>
        <a:lstStyle/>
        <a:p>
          <a:endParaRPr lang="zh-CN" altLang="en-US" sz="1600"/>
        </a:p>
      </dgm:t>
    </dgm:pt>
    <dgm:pt modelId="{A80674B4-F10E-4533-9A03-CA6272D141F9}" type="sibTrans" cxnId="{1F5869C0-4F4F-4D9E-8BB1-02CAB3154CF5}">
      <dgm:prSet/>
      <dgm:spPr/>
      <dgm:t>
        <a:bodyPr/>
        <a:lstStyle/>
        <a:p>
          <a:endParaRPr lang="zh-CN" altLang="en-US" sz="1600"/>
        </a:p>
      </dgm:t>
    </dgm:pt>
    <dgm:pt modelId="{057AF04B-7711-4ED9-AD54-7FDAA23E5142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C514F2FA-056F-4B64-B4F5-60C6C50711B4}" type="parTrans" cxnId="{61252D98-9D3B-42A0-9D40-D6FF1F792AF9}">
      <dgm:prSet/>
      <dgm:spPr/>
      <dgm:t>
        <a:bodyPr/>
        <a:lstStyle/>
        <a:p>
          <a:endParaRPr lang="zh-CN" altLang="en-US" sz="1600"/>
        </a:p>
      </dgm:t>
    </dgm:pt>
    <dgm:pt modelId="{B73A6E6B-B572-484E-AE74-5F7B7CA3D6BB}" type="sibTrans" cxnId="{61252D98-9D3B-42A0-9D40-D6FF1F792AF9}">
      <dgm:prSet/>
      <dgm:spPr/>
      <dgm:t>
        <a:bodyPr/>
        <a:lstStyle/>
        <a:p>
          <a:endParaRPr lang="zh-CN" altLang="en-US" sz="1600"/>
        </a:p>
      </dgm:t>
    </dgm:pt>
    <dgm:pt modelId="{268F46C8-92C0-4440-92FB-44A554EA68EC}" type="pres">
      <dgm:prSet presAssocID="{66CAC837-AB29-4241-BE01-98044E0E3355}" presName="Name0" presStyleCnt="0">
        <dgm:presLayoutVars>
          <dgm:dir/>
          <dgm:animLvl val="lvl"/>
          <dgm:resizeHandles val="exact"/>
        </dgm:presLayoutVars>
      </dgm:prSet>
      <dgm:spPr/>
    </dgm:pt>
    <dgm:pt modelId="{119F7D00-5A3E-426F-92B9-316713A59976}" type="pres">
      <dgm:prSet presAssocID="{C78208C0-A6A1-47E9-AB70-C7C27E6B2B25}" presName="composite" presStyleCnt="0"/>
      <dgm:spPr/>
    </dgm:pt>
    <dgm:pt modelId="{4F2AFD65-075E-4497-ACB0-929391C8CEB7}" type="pres">
      <dgm:prSet presAssocID="{C78208C0-A6A1-47E9-AB70-C7C27E6B2B2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5DC6B90-E1F8-453B-8E73-ABC48B54FE46}" type="pres">
      <dgm:prSet presAssocID="{C78208C0-A6A1-47E9-AB70-C7C27E6B2B25}" presName="desTx" presStyleLbl="alignAccFollowNode1" presStyleIdx="0" presStyleCnt="3">
        <dgm:presLayoutVars>
          <dgm:bulletEnabled val="1"/>
        </dgm:presLayoutVars>
      </dgm:prSet>
      <dgm:spPr/>
    </dgm:pt>
    <dgm:pt modelId="{216D5920-92A1-42E6-9377-48B1BE64DFA6}" type="pres">
      <dgm:prSet presAssocID="{B8A0193A-E3DB-413A-BC6E-7B87516891DA}" presName="space" presStyleCnt="0"/>
      <dgm:spPr/>
    </dgm:pt>
    <dgm:pt modelId="{19B52433-CFD5-4A80-BB8A-27186796DEDA}" type="pres">
      <dgm:prSet presAssocID="{A0DE342D-C3FA-4DAB-993C-D504F9885A1C}" presName="composite" presStyleCnt="0"/>
      <dgm:spPr/>
    </dgm:pt>
    <dgm:pt modelId="{67723CFD-C0A2-4F1C-B91C-FB43C4BB66F6}" type="pres">
      <dgm:prSet presAssocID="{A0DE342D-C3FA-4DAB-993C-D504F9885A1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B9171B4-D391-4470-A332-5CBCB1B452A1}" type="pres">
      <dgm:prSet presAssocID="{A0DE342D-C3FA-4DAB-993C-D504F9885A1C}" presName="desTx" presStyleLbl="alignAccFollowNode1" presStyleIdx="1" presStyleCnt="3">
        <dgm:presLayoutVars>
          <dgm:bulletEnabled val="1"/>
        </dgm:presLayoutVars>
      </dgm:prSet>
      <dgm:spPr/>
    </dgm:pt>
    <dgm:pt modelId="{6D82EB00-8F86-41B8-BDFF-9AAF9438350B}" type="pres">
      <dgm:prSet presAssocID="{1080389A-0792-4DFF-81D4-33EC5D76F69C}" presName="space" presStyleCnt="0"/>
      <dgm:spPr/>
    </dgm:pt>
    <dgm:pt modelId="{F0E8FB42-8C93-45F7-BAD5-C3D21725A478}" type="pres">
      <dgm:prSet presAssocID="{7E95CC17-B13F-4C79-B85A-89AC742D05E2}" presName="composite" presStyleCnt="0"/>
      <dgm:spPr/>
    </dgm:pt>
    <dgm:pt modelId="{760B7761-49FC-49A0-A7B2-9E7C834153D3}" type="pres">
      <dgm:prSet presAssocID="{7E95CC17-B13F-4C79-B85A-89AC742D05E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9A2CAFE-E2A1-4086-A554-18FBC509439D}" type="pres">
      <dgm:prSet presAssocID="{7E95CC17-B13F-4C79-B85A-89AC742D05E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5E73208-A5A6-4270-954B-3D3439A7A21B}" type="presOf" srcId="{DE8D75C5-28FD-4CAE-BA17-0D2044D170F6}" destId="{F9A2CAFE-E2A1-4086-A554-18FBC509439D}" srcOrd="0" destOrd="2" presId="urn:microsoft.com/office/officeart/2005/8/layout/hList1"/>
    <dgm:cxn modelId="{CC1EC609-2C5C-4F08-A3B3-1EBFA0759F6C}" srcId="{C78208C0-A6A1-47E9-AB70-C7C27E6B2B25}" destId="{8B63D2D4-A463-48B3-94D7-5F48C9B5945E}" srcOrd="0" destOrd="0" parTransId="{A3033ED4-0584-4A64-A1F5-04546E3FF322}" sibTransId="{1566C6C4-CCAF-4CC6-8CBC-17C755978B02}"/>
    <dgm:cxn modelId="{28BCE512-3447-4FA5-8E73-31D9ADE76B98}" type="presOf" srcId="{1943D565-42D2-4327-BF9E-D1C6C5FDC29F}" destId="{8B9171B4-D391-4470-A332-5CBCB1B452A1}" srcOrd="0" destOrd="0" presId="urn:microsoft.com/office/officeart/2005/8/layout/hList1"/>
    <dgm:cxn modelId="{DC5B3C1C-1731-488B-BB67-EE363633FE81}" srcId="{7E95CC17-B13F-4C79-B85A-89AC742D05E2}" destId="{D53128FD-144F-4EDF-A40A-7EF17E8F3F86}" srcOrd="1" destOrd="0" parTransId="{C57E3C5A-694C-457C-8A2E-E1ECF75AC8F9}" sibTransId="{98761982-9766-4FD5-A28E-EAABE89EF0AF}"/>
    <dgm:cxn modelId="{2B9F182C-8D8F-461D-BB98-68530B696FAD}" srcId="{A0DE342D-C3FA-4DAB-993C-D504F9885A1C}" destId="{1943D565-42D2-4327-BF9E-D1C6C5FDC29F}" srcOrd="0" destOrd="0" parTransId="{D73A0724-D1FB-4EC2-8160-C388BE9ED510}" sibTransId="{55BD5D6E-F55E-4889-9383-C49379A1C2A2}"/>
    <dgm:cxn modelId="{54031161-D0E2-4788-8203-9002D74927D5}" srcId="{66CAC837-AB29-4241-BE01-98044E0E3355}" destId="{7E95CC17-B13F-4C79-B85A-89AC742D05E2}" srcOrd="2" destOrd="0" parTransId="{16B53E07-61A3-449E-9893-8E447B21747E}" sibTransId="{48AEE0C7-25C6-4B4E-8025-E23B8523BC1F}"/>
    <dgm:cxn modelId="{3786B56E-A11E-479B-9C65-9A1295418320}" type="presOf" srcId="{C78208C0-A6A1-47E9-AB70-C7C27E6B2B25}" destId="{4F2AFD65-075E-4497-ACB0-929391C8CEB7}" srcOrd="0" destOrd="0" presId="urn:microsoft.com/office/officeart/2005/8/layout/hList1"/>
    <dgm:cxn modelId="{35443075-287A-4BB3-B778-61D5E209EA06}" srcId="{7E95CC17-B13F-4C79-B85A-89AC742D05E2}" destId="{8071BE0D-36CC-4E8C-A9EC-CF0B097E5A88}" srcOrd="0" destOrd="0" parTransId="{BACBE18E-7CDF-4041-BB15-DA6E61760BC7}" sibTransId="{13F42865-1E6B-454B-AE7B-99113F66B740}"/>
    <dgm:cxn modelId="{14952058-BAC1-4DB6-A525-A20876D1A096}" type="presOf" srcId="{7E95CC17-B13F-4C79-B85A-89AC742D05E2}" destId="{760B7761-49FC-49A0-A7B2-9E7C834153D3}" srcOrd="0" destOrd="0" presId="urn:microsoft.com/office/officeart/2005/8/layout/hList1"/>
    <dgm:cxn modelId="{BB41BF5A-F4E8-4EB8-8884-84E6946A4F05}" type="presOf" srcId="{96536F57-1E3F-419E-A0D0-2117DF264229}" destId="{F5DC6B90-E1F8-453B-8E73-ABC48B54FE46}" srcOrd="0" destOrd="1" presId="urn:microsoft.com/office/officeart/2005/8/layout/hList1"/>
    <dgm:cxn modelId="{6AD3AA8F-64C5-495E-875D-74B878DE3DD8}" type="presOf" srcId="{FEF0B682-5CA4-4315-9BDC-ED30158D42B4}" destId="{8B9171B4-D391-4470-A332-5CBCB1B452A1}" srcOrd="0" destOrd="2" presId="urn:microsoft.com/office/officeart/2005/8/layout/hList1"/>
    <dgm:cxn modelId="{61252D98-9D3B-42A0-9D40-D6FF1F792AF9}" srcId="{A0DE342D-C3FA-4DAB-993C-D504F9885A1C}" destId="{057AF04B-7711-4ED9-AD54-7FDAA23E5142}" srcOrd="1" destOrd="0" parTransId="{C514F2FA-056F-4B64-B4F5-60C6C50711B4}" sibTransId="{B73A6E6B-B572-484E-AE74-5F7B7CA3D6BB}"/>
    <dgm:cxn modelId="{E208B79C-EE9C-4356-B0A2-0CE767773EEB}" type="presOf" srcId="{8071BE0D-36CC-4E8C-A9EC-CF0B097E5A88}" destId="{F9A2CAFE-E2A1-4086-A554-18FBC509439D}" srcOrd="0" destOrd="0" presId="urn:microsoft.com/office/officeart/2005/8/layout/hList1"/>
    <dgm:cxn modelId="{F30333A5-F070-42A9-94C1-43F0D287B9B0}" srcId="{7E95CC17-B13F-4C79-B85A-89AC742D05E2}" destId="{DE8D75C5-28FD-4CAE-BA17-0D2044D170F6}" srcOrd="2" destOrd="0" parTransId="{B20577F0-8E05-4159-A302-122B048A7087}" sibTransId="{B6CBA198-72D0-422E-8117-0AE57CB58684}"/>
    <dgm:cxn modelId="{AF2A9CB2-608F-4682-94E2-33178EA213C2}" type="presOf" srcId="{8B63D2D4-A463-48B3-94D7-5F48C9B5945E}" destId="{F5DC6B90-E1F8-453B-8E73-ABC48B54FE46}" srcOrd="0" destOrd="0" presId="urn:microsoft.com/office/officeart/2005/8/layout/hList1"/>
    <dgm:cxn modelId="{55EC38B5-E8FF-47AA-B016-14C1A58EC770}" type="presOf" srcId="{595DFEE9-4BBD-4DA6-BA1A-650FCE2DFCEC}" destId="{F5DC6B90-E1F8-453B-8E73-ABC48B54FE46}" srcOrd="0" destOrd="2" presId="urn:microsoft.com/office/officeart/2005/8/layout/hList1"/>
    <dgm:cxn modelId="{A0534FBC-A655-49ED-83D8-CDFC858D521A}" type="presOf" srcId="{66CAC837-AB29-4241-BE01-98044E0E3355}" destId="{268F46C8-92C0-4440-92FB-44A554EA68EC}" srcOrd="0" destOrd="0" presId="urn:microsoft.com/office/officeart/2005/8/layout/hList1"/>
    <dgm:cxn modelId="{E0C7DEBD-4575-4105-B7B0-50EDBDFF24B5}" srcId="{C78208C0-A6A1-47E9-AB70-C7C27E6B2B25}" destId="{595DFEE9-4BBD-4DA6-BA1A-650FCE2DFCEC}" srcOrd="2" destOrd="0" parTransId="{785726A7-8221-41E7-9418-0781DC18052F}" sibTransId="{EFE6BB25-04D1-44D6-B836-E433252E0900}"/>
    <dgm:cxn modelId="{6247FCBF-43C0-4EF7-BD52-80AFEFF67767}" srcId="{66CAC837-AB29-4241-BE01-98044E0E3355}" destId="{C78208C0-A6A1-47E9-AB70-C7C27E6B2B25}" srcOrd="0" destOrd="0" parTransId="{738B526C-3645-475D-9A14-342D75153668}" sibTransId="{B8A0193A-E3DB-413A-BC6E-7B87516891DA}"/>
    <dgm:cxn modelId="{0C5201C0-BA79-46D2-B3ED-8A65F05F89E7}" type="presOf" srcId="{057AF04B-7711-4ED9-AD54-7FDAA23E5142}" destId="{8B9171B4-D391-4470-A332-5CBCB1B452A1}" srcOrd="0" destOrd="1" presId="urn:microsoft.com/office/officeart/2005/8/layout/hList1"/>
    <dgm:cxn modelId="{1F5869C0-4F4F-4D9E-8BB1-02CAB3154CF5}" srcId="{A0DE342D-C3FA-4DAB-993C-D504F9885A1C}" destId="{FEF0B682-5CA4-4315-9BDC-ED30158D42B4}" srcOrd="2" destOrd="0" parTransId="{D2ED331B-9A82-4AE0-9A93-D9F5B0F4AE79}" sibTransId="{A80674B4-F10E-4533-9A03-CA6272D141F9}"/>
    <dgm:cxn modelId="{FFDDD4D5-435A-4EA9-99B4-6431F01F6F1D}" type="presOf" srcId="{A0DE342D-C3FA-4DAB-993C-D504F9885A1C}" destId="{67723CFD-C0A2-4F1C-B91C-FB43C4BB66F6}" srcOrd="0" destOrd="0" presId="urn:microsoft.com/office/officeart/2005/8/layout/hList1"/>
    <dgm:cxn modelId="{2ABBC0DE-DCBC-44C9-835A-4E50BD873E31}" type="presOf" srcId="{D53128FD-144F-4EDF-A40A-7EF17E8F3F86}" destId="{F9A2CAFE-E2A1-4086-A554-18FBC509439D}" srcOrd="0" destOrd="1" presId="urn:microsoft.com/office/officeart/2005/8/layout/hList1"/>
    <dgm:cxn modelId="{B04F8FF3-E1E2-4F13-AC6E-C7C43A449C66}" srcId="{66CAC837-AB29-4241-BE01-98044E0E3355}" destId="{A0DE342D-C3FA-4DAB-993C-D504F9885A1C}" srcOrd="1" destOrd="0" parTransId="{D4EA7744-95D2-4E5A-9F5D-3D6E11D87D70}" sibTransId="{1080389A-0792-4DFF-81D4-33EC5D76F69C}"/>
    <dgm:cxn modelId="{8C4B14FC-4F8F-49B5-A262-5AFBF61BB0BE}" srcId="{C78208C0-A6A1-47E9-AB70-C7C27E6B2B25}" destId="{96536F57-1E3F-419E-A0D0-2117DF264229}" srcOrd="1" destOrd="0" parTransId="{1D4DB615-55E3-449D-AC46-70933B092C43}" sibTransId="{5A44E148-3566-409B-956D-3D5D3F6B1FA1}"/>
    <dgm:cxn modelId="{E43B6CFE-0470-494D-8774-5243B73AEA29}" type="presParOf" srcId="{268F46C8-92C0-4440-92FB-44A554EA68EC}" destId="{119F7D00-5A3E-426F-92B9-316713A59976}" srcOrd="0" destOrd="0" presId="urn:microsoft.com/office/officeart/2005/8/layout/hList1"/>
    <dgm:cxn modelId="{3A805EF1-16AD-41C5-9C07-FA5E2A4A294C}" type="presParOf" srcId="{119F7D00-5A3E-426F-92B9-316713A59976}" destId="{4F2AFD65-075E-4497-ACB0-929391C8CEB7}" srcOrd="0" destOrd="0" presId="urn:microsoft.com/office/officeart/2005/8/layout/hList1"/>
    <dgm:cxn modelId="{CACF9D71-D4E2-4382-8D80-F8DDAFCE24A7}" type="presParOf" srcId="{119F7D00-5A3E-426F-92B9-316713A59976}" destId="{F5DC6B90-E1F8-453B-8E73-ABC48B54FE46}" srcOrd="1" destOrd="0" presId="urn:microsoft.com/office/officeart/2005/8/layout/hList1"/>
    <dgm:cxn modelId="{2216EDF7-A5EB-4B81-B277-65D19974F947}" type="presParOf" srcId="{268F46C8-92C0-4440-92FB-44A554EA68EC}" destId="{216D5920-92A1-42E6-9377-48B1BE64DFA6}" srcOrd="1" destOrd="0" presId="urn:microsoft.com/office/officeart/2005/8/layout/hList1"/>
    <dgm:cxn modelId="{AA3E2FBE-658D-4461-8469-5C5FF6A55381}" type="presParOf" srcId="{268F46C8-92C0-4440-92FB-44A554EA68EC}" destId="{19B52433-CFD5-4A80-BB8A-27186796DEDA}" srcOrd="2" destOrd="0" presId="urn:microsoft.com/office/officeart/2005/8/layout/hList1"/>
    <dgm:cxn modelId="{76AE8397-67D7-4402-91DE-A65BD5643F75}" type="presParOf" srcId="{19B52433-CFD5-4A80-BB8A-27186796DEDA}" destId="{67723CFD-C0A2-4F1C-B91C-FB43C4BB66F6}" srcOrd="0" destOrd="0" presId="urn:microsoft.com/office/officeart/2005/8/layout/hList1"/>
    <dgm:cxn modelId="{F2C5FE68-1F95-4C59-ADF8-C3DF76EEE33A}" type="presParOf" srcId="{19B52433-CFD5-4A80-BB8A-27186796DEDA}" destId="{8B9171B4-D391-4470-A332-5CBCB1B452A1}" srcOrd="1" destOrd="0" presId="urn:microsoft.com/office/officeart/2005/8/layout/hList1"/>
    <dgm:cxn modelId="{7A237418-B866-4B81-8899-7BBAA6E2472B}" type="presParOf" srcId="{268F46C8-92C0-4440-92FB-44A554EA68EC}" destId="{6D82EB00-8F86-41B8-BDFF-9AAF9438350B}" srcOrd="3" destOrd="0" presId="urn:microsoft.com/office/officeart/2005/8/layout/hList1"/>
    <dgm:cxn modelId="{D640EB94-04AB-46C6-B161-58C40C81CB14}" type="presParOf" srcId="{268F46C8-92C0-4440-92FB-44A554EA68EC}" destId="{F0E8FB42-8C93-45F7-BAD5-C3D21725A478}" srcOrd="4" destOrd="0" presId="urn:microsoft.com/office/officeart/2005/8/layout/hList1"/>
    <dgm:cxn modelId="{B6EDA77C-9C6C-4777-BF47-56785F6E7FD5}" type="presParOf" srcId="{F0E8FB42-8C93-45F7-BAD5-C3D21725A478}" destId="{760B7761-49FC-49A0-A7B2-9E7C834153D3}" srcOrd="0" destOrd="0" presId="urn:microsoft.com/office/officeart/2005/8/layout/hList1"/>
    <dgm:cxn modelId="{9730CB62-8080-40F8-AEAF-FB7D82128753}" type="presParOf" srcId="{F0E8FB42-8C93-45F7-BAD5-C3D21725A478}" destId="{F9A2CAFE-E2A1-4086-A554-18FBC50943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AFD65-075E-4497-ACB0-929391C8CEB7}">
      <dsp:nvSpPr>
        <dsp:cNvPr id="0" name=""/>
        <dsp:cNvSpPr/>
      </dsp:nvSpPr>
      <dsp:spPr>
        <a:xfrm>
          <a:off x="3030" y="477751"/>
          <a:ext cx="2954251" cy="11817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Data</a:t>
          </a:r>
          <a:endParaRPr lang="zh-CN" altLang="en-US" sz="2800" kern="1200" dirty="0"/>
        </a:p>
      </dsp:txBody>
      <dsp:txXfrm>
        <a:off x="3030" y="477751"/>
        <a:ext cx="2954251" cy="1181700"/>
      </dsp:txXfrm>
    </dsp:sp>
    <dsp:sp modelId="{F5DC6B90-E1F8-453B-8E73-ABC48B54FE46}">
      <dsp:nvSpPr>
        <dsp:cNvPr id="0" name=""/>
        <dsp:cNvSpPr/>
      </dsp:nvSpPr>
      <dsp:spPr>
        <a:xfrm>
          <a:off x="3030" y="1659451"/>
          <a:ext cx="2954251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Dataset: More high quality dataset for model training.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Augmentation: Use bounding box in the annotation to get position information more precisely.</a:t>
          </a: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+mn-ea"/>
            <a:cs typeface="+mn-cs"/>
          </a:endParaRPr>
        </a:p>
      </dsp:txBody>
      <dsp:txXfrm>
        <a:off x="3030" y="1659451"/>
        <a:ext cx="2954251" cy="2854800"/>
      </dsp:txXfrm>
    </dsp:sp>
    <dsp:sp modelId="{67723CFD-C0A2-4F1C-B91C-FB43C4BB66F6}">
      <dsp:nvSpPr>
        <dsp:cNvPr id="0" name=""/>
        <dsp:cNvSpPr/>
      </dsp:nvSpPr>
      <dsp:spPr>
        <a:xfrm>
          <a:off x="3370876" y="477751"/>
          <a:ext cx="2954251" cy="1181700"/>
        </a:xfrm>
        <a:prstGeom prst="rect">
          <a:avLst/>
        </a:prstGeom>
        <a:solidFill>
          <a:schemeClr val="accent2">
            <a:hueOff val="-270647"/>
            <a:satOff val="0"/>
            <a:lumOff val="7843"/>
            <a:alphaOff val="0"/>
          </a:schemeClr>
        </a:solidFill>
        <a:ln w="12700" cap="flat" cmpd="sng" algn="ctr">
          <a:solidFill>
            <a:schemeClr val="accent2">
              <a:hueOff val="-270647"/>
              <a:satOff val="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Model</a:t>
          </a:r>
          <a:endParaRPr lang="zh-CN" altLang="en-US" sz="2800" kern="1200" dirty="0"/>
        </a:p>
      </dsp:txBody>
      <dsp:txXfrm>
        <a:off x="3370876" y="477751"/>
        <a:ext cx="2954251" cy="1181700"/>
      </dsp:txXfrm>
    </dsp:sp>
    <dsp:sp modelId="{8B9171B4-D391-4470-A332-5CBCB1B452A1}">
      <dsp:nvSpPr>
        <dsp:cNvPr id="0" name=""/>
        <dsp:cNvSpPr/>
      </dsp:nvSpPr>
      <dsp:spPr>
        <a:xfrm>
          <a:off x="3370876" y="1659451"/>
          <a:ext cx="2954251" cy="2854800"/>
        </a:xfrm>
        <a:prstGeom prst="rect">
          <a:avLst/>
        </a:prstGeom>
        <a:solidFill>
          <a:schemeClr val="accent2">
            <a:tint val="40000"/>
            <a:alpha val="90000"/>
            <a:hueOff val="-346517"/>
            <a:satOff val="20490"/>
            <a:lumOff val="225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46517"/>
              <a:satOff val="20490"/>
              <a:lumOff val="22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Training: More variety of models such as </a:t>
          </a:r>
          <a:r>
            <a:rPr lang="en-US" altLang="zh-CN" sz="1600" kern="1200" dirty="0" err="1"/>
            <a:t>DenseNet</a:t>
          </a:r>
          <a:r>
            <a:rPr lang="en-US" altLang="zh-CN" sz="1600" kern="1200" dirty="0"/>
            <a:t>, </a:t>
          </a:r>
          <a:r>
            <a:rPr lang="en-US" altLang="zh-CN" sz="1600" kern="1200" dirty="0" err="1"/>
            <a:t>InceptionNet</a:t>
          </a:r>
          <a:r>
            <a:rPr lang="en-US" altLang="zh-CN" sz="1600" kern="1200" dirty="0"/>
            <a:t> and ResNet-152, which can use majority voting.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Training: More Epochs, different hypermeters research such as MC dropout</a:t>
          </a:r>
          <a:endParaRPr lang="zh-CN" altLang="en-US" sz="1600" kern="1200" dirty="0"/>
        </a:p>
      </dsp:txBody>
      <dsp:txXfrm>
        <a:off x="3370876" y="1659451"/>
        <a:ext cx="2954251" cy="2854800"/>
      </dsp:txXfrm>
    </dsp:sp>
    <dsp:sp modelId="{760B7761-49FC-49A0-A7B2-9E7C834153D3}">
      <dsp:nvSpPr>
        <dsp:cNvPr id="0" name=""/>
        <dsp:cNvSpPr/>
      </dsp:nvSpPr>
      <dsp:spPr>
        <a:xfrm>
          <a:off x="6738722" y="477751"/>
          <a:ext cx="2954251" cy="1181700"/>
        </a:xfrm>
        <a:prstGeom prst="rect">
          <a:avLst/>
        </a:prstGeom>
        <a:solidFill>
          <a:schemeClr val="accent2">
            <a:hueOff val="-541294"/>
            <a:satOff val="0"/>
            <a:lumOff val="15686"/>
            <a:alphaOff val="0"/>
          </a:schemeClr>
        </a:solidFill>
        <a:ln w="12700" cap="flat" cmpd="sng" algn="ctr">
          <a:solidFill>
            <a:schemeClr val="accent2">
              <a:hueOff val="-541294"/>
              <a:satOff val="0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UI</a:t>
          </a:r>
          <a:r>
            <a:rPr lang="en-US" altLang="zh-CN" sz="4400" kern="1200" dirty="0"/>
            <a:t> </a:t>
          </a:r>
          <a:endParaRPr lang="zh-CN" altLang="en-US" sz="4400" kern="1200" dirty="0"/>
        </a:p>
      </dsp:txBody>
      <dsp:txXfrm>
        <a:off x="6738722" y="477751"/>
        <a:ext cx="2954251" cy="1181700"/>
      </dsp:txXfrm>
    </dsp:sp>
    <dsp:sp modelId="{F9A2CAFE-E2A1-4086-A554-18FBC509439D}">
      <dsp:nvSpPr>
        <dsp:cNvPr id="0" name=""/>
        <dsp:cNvSpPr/>
      </dsp:nvSpPr>
      <dsp:spPr>
        <a:xfrm>
          <a:off x="6738722" y="1659451"/>
          <a:ext cx="2954251" cy="2854800"/>
        </a:xfrm>
        <a:prstGeom prst="rect">
          <a:avLst/>
        </a:prstGeom>
        <a:solidFill>
          <a:schemeClr val="accent2">
            <a:tint val="40000"/>
            <a:alpha val="90000"/>
            <a:hueOff val="-693033"/>
            <a:satOff val="40981"/>
            <a:lumOff val="451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93033"/>
              <a:satOff val="40981"/>
              <a:lumOff val="45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More user-friendly functionalities: archives, alarms, etc.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More platforms supported</a:t>
          </a:r>
          <a:endParaRPr lang="zh-CN" altLang="en-US" sz="1400" kern="1200" dirty="0"/>
        </a:p>
      </dsp:txBody>
      <dsp:txXfrm>
        <a:off x="6738722" y="1659451"/>
        <a:ext cx="2954251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ED747-F8C3-465C-AFB3-FAC734470BC5}" type="datetime1">
              <a:rPr lang="de-DE" altLang="zh-CN" smtClean="0">
                <a:solidFill>
                  <a:srgbClr val="898989"/>
                </a:solidFill>
              </a:rPr>
              <a:t>06.02.2024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FB18 | ICE | Data Science II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AD57671-A726-4694-BDD2-E986F56761CE}" type="datetime1">
              <a:rPr lang="de-DE" altLang="zh-CN" smtClean="0"/>
              <a:t>06.02.2024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FB18 | ICE | Data Science II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923925"/>
            <a:ext cx="5461000" cy="3071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" name="Google Shape;399;p62:notes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00" name="Google Shape;400;p62:notes"/>
          <p:cNvSpPr txBox="1">
            <a:spLocks noGrp="1"/>
          </p:cNvSpPr>
          <p:nvPr>
            <p:ph type="sldNum" idx="12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75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06.02.2024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64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06.02.2024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76444-F1FA-C7C0-CE5B-3E38BC49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AC5976C-6508-C625-318E-F2DF57DD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3C4291AF-FF44-EF87-05D9-098E2D10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F682291-BA5A-2883-00A3-BDF513CC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CA52-21FC-42A5-8C52-8F28A1BA868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5E4E-3688-49BC-B932-FBB96F1BF0F9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C98F9-4C2E-C87D-E7B9-6F2B615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9899DF-0EEB-9851-F842-71FDD632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3D518-B359-13A9-78B0-4B3EF0C5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1400A6-6040-E0AF-DE59-D6A1411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74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AAD74F33-9F8F-81B2-9A6E-F9996FE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EEDE-2C9D-480F-A386-7DA03D1F4B0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4D109A79-FF14-BB93-C1F5-9B768C23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8183BB7-57E4-2D9A-D23A-88312A84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B51E-400E-4B7E-875A-1E06D78838DC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E840-8EDE-4FB3-8301-CBA95263E11D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7BE6-D14D-495A-92B4-9D7A11882B0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B6C1-9579-4C89-B0E7-CCC31313F350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B2B-B110-44AF-8A9E-EF09E5F227D1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EEDE-2C9D-480F-A386-7DA03D1F4B0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Data Science II / Deadlock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FB18 | ICE | Data Science II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545252-47C0-598A-6E62-D4F700FDB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85" y="155177"/>
            <a:ext cx="2133160" cy="8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4" r:id="rId3"/>
    <p:sldLayoutId id="2147483665" r:id="rId4"/>
    <p:sldLayoutId id="2147483666" r:id="rId5"/>
    <p:sldLayoutId id="2147483650" r:id="rId6"/>
    <p:sldLayoutId id="2147483651" r:id="rId7"/>
    <p:sldLayoutId id="2147483667" r:id="rId8"/>
    <p:sldLayoutId id="2147483668" r:id="rId9"/>
    <p:sldLayoutId id="2147483661" r:id="rId10"/>
    <p:sldLayoutId id="2147483654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microsoft.com/office/2007/relationships/hdphoto" Target="../media/hdphoto1.wdp"/><Relationship Id="rId10" Type="http://schemas.openxmlformats.org/officeDocument/2006/relationships/image" Target="../media/image43.jpe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39.png"/><Relationship Id="rId12" Type="http://schemas.openxmlformats.org/officeDocument/2006/relationships/image" Target="../media/image64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C86B6B7-2329-136C-F771-78D97657D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P</a:t>
            </a:r>
            <a:r>
              <a:rPr lang="en-US" altLang="zh-CN" sz="3600" dirty="0"/>
              <a:t>uppy master</a:t>
            </a:r>
            <a:endParaRPr lang="de-DE" sz="3600" dirty="0"/>
          </a:p>
        </p:txBody>
      </p:sp>
      <p:sp>
        <p:nvSpPr>
          <p:cNvPr id="28" name="副标题 5">
            <a:extLst>
              <a:ext uri="{FF2B5EF4-FFF2-40B4-BE49-F238E27FC236}">
                <a16:creationId xmlns:a16="http://schemas.microsoft.com/office/drawing/2014/main" id="{DB6FD59F-00FA-9266-3D49-EB92030AC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/>
          <a:lstStyle/>
          <a:p>
            <a:endParaRPr lang="de-DE" altLang="zh-CN" sz="1800" dirty="0">
              <a:latin typeface="+mn-lt"/>
              <a:ea typeface="MS PGothic" panose="020B0600070205080204" pitchFamily="34" charset="-128"/>
            </a:endParaRPr>
          </a:p>
          <a:p>
            <a:r>
              <a:rPr lang="de-DE" altLang="zh-CN" sz="1800" dirty="0">
                <a:latin typeface="+mn-lt"/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29" name="Datumsplatzhalter 2">
            <a:extLst>
              <a:ext uri="{FF2B5EF4-FFF2-40B4-BE49-F238E27FC236}">
                <a16:creationId xmlns:a16="http://schemas.microsoft.com/office/drawing/2014/main" id="{77BD3B06-17F2-1A11-B81E-72543F1D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89E3D9FA-5B72-4C2C-9CB2-CC4404229BE0}" type="datetime1">
              <a:rPr lang="de-DE" smtClean="0"/>
              <a:t>06.02.2024</a:t>
            </a:fld>
            <a:endParaRPr lang="de-DE" dirty="0"/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A0846B01-B03C-88B0-3680-A355C88E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33" name="半闭框 32">
            <a:extLst>
              <a:ext uri="{FF2B5EF4-FFF2-40B4-BE49-F238E27FC236}">
                <a16:creationId xmlns:a16="http://schemas.microsoft.com/office/drawing/2014/main" id="{62B2903A-ED23-129E-0A95-A74290A9A668}"/>
              </a:ext>
            </a:extLst>
          </p:cNvPr>
          <p:cNvSpPr/>
          <p:nvPr/>
        </p:nvSpPr>
        <p:spPr>
          <a:xfrm>
            <a:off x="1079996" y="1135411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半闭框 33">
            <a:extLst>
              <a:ext uri="{FF2B5EF4-FFF2-40B4-BE49-F238E27FC236}">
                <a16:creationId xmlns:a16="http://schemas.microsoft.com/office/drawing/2014/main" id="{A2442C9A-1449-7C13-7566-20AF6D50F712}"/>
              </a:ext>
            </a:extLst>
          </p:cNvPr>
          <p:cNvSpPr/>
          <p:nvPr/>
        </p:nvSpPr>
        <p:spPr>
          <a:xfrm rot="10800000">
            <a:off x="8592005" y="2305799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09944A5F-CEFC-8DBC-7FB9-C9E39A7F0EBE}"/>
              </a:ext>
            </a:extLst>
          </p:cNvPr>
          <p:cNvSpPr txBox="1">
            <a:spLocks/>
          </p:cNvSpPr>
          <p:nvPr/>
        </p:nvSpPr>
        <p:spPr>
          <a:xfrm>
            <a:off x="1849317" y="3924786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  <p:pic>
        <p:nvPicPr>
          <p:cNvPr id="36" name="图形 35" descr="原子">
            <a:extLst>
              <a:ext uri="{FF2B5EF4-FFF2-40B4-BE49-F238E27FC236}">
                <a16:creationId xmlns:a16="http://schemas.microsoft.com/office/drawing/2014/main" id="{0C1CE927-0FA0-7E97-C5DE-037A2EA9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2266" y="3485047"/>
            <a:ext cx="914400" cy="914400"/>
          </a:xfrm>
          <a:prstGeom prst="rect">
            <a:avLst/>
          </a:prstGeom>
        </p:spPr>
      </p:pic>
      <p:pic>
        <p:nvPicPr>
          <p:cNvPr id="38" name="图形 37" descr="书籍">
            <a:extLst>
              <a:ext uri="{FF2B5EF4-FFF2-40B4-BE49-F238E27FC236}">
                <a16:creationId xmlns:a16="http://schemas.microsoft.com/office/drawing/2014/main" id="{AC3173D6-CBC7-ECF5-52DE-08A8AD6C9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3994" y="5344551"/>
            <a:ext cx="914400" cy="914400"/>
          </a:xfrm>
          <a:prstGeom prst="rect">
            <a:avLst/>
          </a:prstGeom>
        </p:spPr>
      </p:pic>
      <p:pic>
        <p:nvPicPr>
          <p:cNvPr id="39" name="图形 38" descr="筒仓">
            <a:extLst>
              <a:ext uri="{FF2B5EF4-FFF2-40B4-BE49-F238E27FC236}">
                <a16:creationId xmlns:a16="http://schemas.microsoft.com/office/drawing/2014/main" id="{09CE23D2-AC1E-E2C5-99AD-97C0D7FE5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733" y="4354202"/>
            <a:ext cx="914400" cy="914400"/>
          </a:xfrm>
          <a:prstGeom prst="rect">
            <a:avLst/>
          </a:prstGeom>
        </p:spPr>
      </p:pic>
      <p:pic>
        <p:nvPicPr>
          <p:cNvPr id="40" name="图形 39" descr="计算机">
            <a:extLst>
              <a:ext uri="{FF2B5EF4-FFF2-40B4-BE49-F238E27FC236}">
                <a16:creationId xmlns:a16="http://schemas.microsoft.com/office/drawing/2014/main" id="{FA9D764D-B27F-63BC-B788-F1F6051AF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76000" y="5589000"/>
            <a:ext cx="914400" cy="914400"/>
          </a:xfrm>
          <a:prstGeom prst="rect">
            <a:avLst/>
          </a:prstGeom>
        </p:spPr>
      </p:pic>
      <p:pic>
        <p:nvPicPr>
          <p:cNvPr id="42" name="图形 41" descr="单级齿轮">
            <a:extLst>
              <a:ext uri="{FF2B5EF4-FFF2-40B4-BE49-F238E27FC236}">
                <a16:creationId xmlns:a16="http://schemas.microsoft.com/office/drawing/2014/main" id="{A7373BD2-4688-949C-A9B2-ADC947CC9F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6780" y="4623044"/>
            <a:ext cx="914400" cy="914400"/>
          </a:xfrm>
          <a:prstGeom prst="rect">
            <a:avLst/>
          </a:prstGeom>
        </p:spPr>
      </p:pic>
      <p:pic>
        <p:nvPicPr>
          <p:cNvPr id="43" name="图形 42" descr="沙漏">
            <a:extLst>
              <a:ext uri="{FF2B5EF4-FFF2-40B4-BE49-F238E27FC236}">
                <a16:creationId xmlns:a16="http://schemas.microsoft.com/office/drawing/2014/main" id="{B9ED5EDA-BCD9-58A2-BCD7-3F4ADBB20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2568" y="5600539"/>
            <a:ext cx="914400" cy="9144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F739C74-23AF-7392-F634-32A1CF7D49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7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436" y="2207786"/>
            <a:ext cx="11582735" cy="2511000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solidFill>
                  <a:schemeClr val="accent4"/>
                </a:solidFill>
              </a:rPr>
              <a:t>· </a:t>
            </a:r>
            <a:r>
              <a:rPr lang="de-DE" sz="2400" b="1" dirty="0">
                <a:solidFill>
                  <a:schemeClr val="accent4"/>
                </a:solidFill>
              </a:rPr>
              <a:t>Problem</a:t>
            </a:r>
            <a:r>
              <a:rPr lang="en-US" altLang="zh-CN" sz="2400" b="1" dirty="0">
                <a:solidFill>
                  <a:schemeClr val="accent4"/>
                </a:solidFill>
              </a:rPr>
              <a:t>s</a:t>
            </a:r>
            <a:r>
              <a:rPr lang="de-DE" sz="2400" b="1" dirty="0">
                <a:solidFill>
                  <a:schemeClr val="accent4"/>
                </a:solidFill>
              </a:rPr>
              <a:t>:</a:t>
            </a:r>
          </a:p>
          <a:p>
            <a:pPr marL="457200" indent="-457200" algn="l">
              <a:buAutoNum type="arabicPeriod"/>
            </a:pPr>
            <a:r>
              <a:rPr lang="de-DE" b="1" dirty="0"/>
              <a:t>Small datasets, large amount of classes (~150/breed -&gt; 120 classes ).</a:t>
            </a:r>
          </a:p>
          <a:p>
            <a:pPr marL="457200" indent="-457200" algn="l">
              <a:buAutoNum type="arabicPeriod"/>
            </a:pPr>
            <a:r>
              <a:rPr lang="de-DE" b="1" dirty="0"/>
              <a:t>Few extra features except images themselves</a:t>
            </a:r>
          </a:p>
          <a:p>
            <a:pPr marL="457200" indent="-457200" algn="l">
              <a:buAutoNum type="arabicPeriod"/>
            </a:pPr>
            <a:r>
              <a:rPr lang="de-DE" b="1" dirty="0"/>
              <a:t>High similarities in the apperance of some breeds</a:t>
            </a:r>
          </a:p>
          <a:p>
            <a:pPr marL="457200" indent="-457200" algn="l">
              <a:buAutoNum type="arabicPeriod"/>
            </a:pPr>
            <a:r>
              <a:rPr lang="de-DE" b="1" dirty="0"/>
              <a:t>Computing resources limit with hundreds of thousands of images</a:t>
            </a:r>
          </a:p>
          <a:p>
            <a:pPr marL="457200" indent="-457200" algn="l">
              <a:buAutoNum type="arabicPeriod"/>
            </a:pPr>
            <a:endParaRPr lang="de-DE" sz="24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6BF7467-E14F-AAC2-8847-DE1863B3A711}"/>
              </a:ext>
            </a:extLst>
          </p:cNvPr>
          <p:cNvSpPr txBox="1">
            <a:spLocks/>
          </p:cNvSpPr>
          <p:nvPr/>
        </p:nvSpPr>
        <p:spPr>
          <a:xfrm>
            <a:off x="360000" y="856752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Data collection</a:t>
            </a:r>
            <a:endParaRPr lang="de-DE" dirty="0"/>
          </a:p>
        </p:txBody>
      </p:sp>
      <p:pic>
        <p:nvPicPr>
          <p:cNvPr id="2056" name="Picture 8" descr="Airedale Terrier: Charakter, Haltung und Pflege | FRESSNAPF">
            <a:extLst>
              <a:ext uri="{FF2B5EF4-FFF2-40B4-BE49-F238E27FC236}">
                <a16:creationId xmlns:a16="http://schemas.microsoft.com/office/drawing/2014/main" id="{C33A01CC-00F3-E428-DD33-318714D3E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069" y="1277251"/>
            <a:ext cx="1179407" cy="88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F0C35FC-2502-E2AE-4830-0E9C1E8D0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" b="40040"/>
          <a:stretch/>
        </p:blipFill>
        <p:spPr bwMode="auto">
          <a:xfrm>
            <a:off x="10417905" y="1276917"/>
            <a:ext cx="1218822" cy="88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pload.wikimedia.org/wikipedia/commons/3/38/Silkyt...">
            <a:extLst>
              <a:ext uri="{FF2B5EF4-FFF2-40B4-BE49-F238E27FC236}">
                <a16:creationId xmlns:a16="http://schemas.microsoft.com/office/drawing/2014/main" id="{2F7B2E04-EAE9-6FCC-CDE1-4F50997F5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b="34610"/>
          <a:stretch/>
        </p:blipFill>
        <p:spPr bwMode="auto">
          <a:xfrm>
            <a:off x="7640081" y="1267587"/>
            <a:ext cx="1179407" cy="88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1CE986-C875-5D67-1FAF-A275451DDF10}"/>
              </a:ext>
            </a:extLst>
          </p:cNvPr>
          <p:cNvSpPr txBox="1"/>
          <p:nvPr/>
        </p:nvSpPr>
        <p:spPr>
          <a:xfrm>
            <a:off x="7536000" y="2197210"/>
            <a:ext cx="17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b="1" dirty="0"/>
              <a:t>Australian Terrier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31EA73-EBE7-5E7E-E290-673EEAEF41AE}"/>
              </a:ext>
            </a:extLst>
          </p:cNvPr>
          <p:cNvSpPr txBox="1"/>
          <p:nvPr/>
        </p:nvSpPr>
        <p:spPr>
          <a:xfrm>
            <a:off x="9046413" y="2202465"/>
            <a:ext cx="17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b="1" dirty="0"/>
              <a:t>Airedale Terrier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B4A571-B9A0-AAA1-2954-CD82B4CCAAFC}"/>
              </a:ext>
            </a:extLst>
          </p:cNvPr>
          <p:cNvSpPr txBox="1"/>
          <p:nvPr/>
        </p:nvSpPr>
        <p:spPr>
          <a:xfrm>
            <a:off x="10392001" y="2197209"/>
            <a:ext cx="17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b="1" dirty="0"/>
              <a:t>Lakeland Terrier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A69F6F-F904-D214-55B6-78D6B4A21FFB}"/>
              </a:ext>
            </a:extLst>
          </p:cNvPr>
          <p:cNvSpPr txBox="1"/>
          <p:nvPr/>
        </p:nvSpPr>
        <p:spPr>
          <a:xfrm>
            <a:off x="209551" y="4319836"/>
            <a:ext cx="10593780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/>
              </a:rPr>
              <a:t>· Solutions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lang="en-US" altLang="zh-CN" b="1" spc="40" dirty="0">
                <a:solidFill>
                  <a:prstClr val="black"/>
                </a:solidFill>
                <a:latin typeface="Arial"/>
              </a:rPr>
              <a:t>Process data augmentation to get more samples.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AutoNum type="arabicPeriod"/>
              <a:defRPr/>
            </a:pPr>
            <a:r>
              <a:rPr kumimoji="0" lang="de-DE" altLang="zh-CN" sz="1800" b="1" i="0" u="none" strike="noStrike" kern="1200" cap="none" spc="4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Use</a:t>
            </a:r>
            <a:r>
              <a:rPr kumimoji="0" lang="de-DE" altLang="zh-CN" sz="18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Image Batch Processor</a:t>
            </a:r>
            <a:r>
              <a:rPr kumimoji="0" lang="de-DE" altLang="zh-CN" sz="18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</a:t>
            </a:r>
            <a:r>
              <a:rPr kumimoji="0" lang="de-DE" altLang="zh-CN" sz="18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MATLAB</a:t>
            </a:r>
            <a:r>
              <a:rPr lang="de-DE" altLang="zh-CN" sz="1800" b="1" dirty="0">
                <a:solidFill>
                  <a:prstClr val="black"/>
                </a:solidFill>
                <a:latin typeface="Arial"/>
              </a:rPr>
              <a:t> for processing multiple images</a:t>
            </a:r>
            <a:r>
              <a:rPr lang="de-DE" altLang="zh-CN" b="1" spc="4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en-US" altLang="zh-CN" sz="18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simultaneously.</a:t>
            </a:r>
            <a:endParaRPr lang="en-US" altLang="zh-CN" b="1" spc="40" dirty="0">
              <a:solidFill>
                <a:prstClr val="black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 more features such as age and weight to improve dataset (in the future)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endParaRPr kumimoji="0" lang="en-US" altLang="zh-CN" sz="1800" b="1" i="0" u="none" strike="noStrike" kern="1200" cap="none" spc="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62" name="Picture 14" descr="问题, 要求, 疑惑, 心理学, 恐惧, 不安全感, 人, 棍子人, 男人">
            <a:extLst>
              <a:ext uri="{FF2B5EF4-FFF2-40B4-BE49-F238E27FC236}">
                <a16:creationId xmlns:a16="http://schemas.microsoft.com/office/drawing/2014/main" id="{EE489E01-AEAF-CF79-6C63-5EA68EBD2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069" y="2612782"/>
            <a:ext cx="1248000" cy="1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1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Why?</a:t>
            </a:r>
          </a:p>
          <a:p>
            <a:pPr algn="l"/>
            <a:r>
              <a:rPr lang="de-DE" sz="2400" b="1" dirty="0"/>
              <a:t>Data augmentation can improve the generalization and robustness of the deep learning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algn="l"/>
            <a:r>
              <a:rPr lang="de-DE" sz="2400" b="1" dirty="0"/>
              <a:t>We can apply various transformations to the existing images.</a:t>
            </a:r>
          </a:p>
          <a:p>
            <a:pPr algn="l"/>
            <a:r>
              <a:rPr lang="de-DE" sz="2400" b="1" dirty="0"/>
              <a:t>Rotation, Flip, Contrast Adjustment, Color Jittering, Gaussian Noise, Sharpen...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73854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428292-58C9-977D-84D9-C6CB70E8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6EE22E-6C00-E554-418B-83A06A153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F2ED7-C11A-A5C2-10AE-0D325D4D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FACFDA1-AE67-065A-D501-70EB01E1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736600"/>
            <a:ext cx="7559675" cy="10795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8BEB4-B9E0-A13E-DF86-80253EC8E5EC}"/>
              </a:ext>
            </a:extLst>
          </p:cNvPr>
          <p:cNvSpPr txBox="1"/>
          <p:nvPr/>
        </p:nvSpPr>
        <p:spPr>
          <a:xfrm>
            <a:off x="336000" y="2125028"/>
            <a:ext cx="111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</a:rPr>
              <a:t>Functions decided to use: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· Grayed: Focus the model on variations in intensity rather than color.</a:t>
            </a:r>
          </a:p>
          <a:p>
            <a:r>
              <a:rPr lang="en-US" altLang="zh-CN" sz="2400" b="1" dirty="0"/>
              <a:t>· Flip/Mirrored: Become robust to position variations.</a:t>
            </a:r>
          </a:p>
          <a:p>
            <a:r>
              <a:rPr lang="en-US" altLang="zh-CN" sz="2400" b="1" dirty="0"/>
              <a:t>· Blurred: Removing noise and details of the images</a:t>
            </a:r>
          </a:p>
          <a:p>
            <a:r>
              <a:rPr lang="en-US" altLang="zh-CN" sz="2400" b="1" dirty="0"/>
              <a:t>· Gaussian: Become robust to noise.</a:t>
            </a:r>
          </a:p>
          <a:p>
            <a:r>
              <a:rPr lang="en-US" altLang="zh-CN" sz="2400" b="1" dirty="0"/>
              <a:t>· Sharpened: Enhancing the fine details and edges in an image.</a:t>
            </a:r>
          </a:p>
          <a:p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3490DE-642C-9BE9-600A-F22B342D1043}"/>
              </a:ext>
            </a:extLst>
          </p:cNvPr>
          <p:cNvSpPr txBox="1"/>
          <p:nvPr/>
        </p:nvSpPr>
        <p:spPr>
          <a:xfrm>
            <a:off x="5352000" y="5235027"/>
            <a:ext cx="648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Augmented dataset: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20K*6 = 120K images for training!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267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60890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C0BEE-20BC-8873-F50A-AE14A1A40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08"/>
          <a:stretch/>
        </p:blipFill>
        <p:spPr>
          <a:xfrm>
            <a:off x="2856000" y="2124488"/>
            <a:ext cx="1401997" cy="1262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E4DDBB-7868-3CFA-BE00-2DF55DFA6588}"/>
              </a:ext>
            </a:extLst>
          </p:cNvPr>
          <p:cNvSpPr txBox="1"/>
          <p:nvPr/>
        </p:nvSpPr>
        <p:spPr>
          <a:xfrm>
            <a:off x="3054292" y="3396866"/>
            <a:ext cx="112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Original</a:t>
            </a:r>
            <a:endParaRPr lang="zh-CN" altLang="en-US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716AE1-EAFD-67E8-3D39-B5D8BD7DA081}"/>
              </a:ext>
            </a:extLst>
          </p:cNvPr>
          <p:cNvSpPr txBox="1"/>
          <p:nvPr/>
        </p:nvSpPr>
        <p:spPr>
          <a:xfrm>
            <a:off x="6284771" y="3364358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Blurred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7D7EF6-0C5E-9FFB-74B5-73EB65DED03C}"/>
              </a:ext>
            </a:extLst>
          </p:cNvPr>
          <p:cNvSpPr txBox="1"/>
          <p:nvPr/>
        </p:nvSpPr>
        <p:spPr>
          <a:xfrm>
            <a:off x="4829061" y="3383801"/>
            <a:ext cx="112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Grayed</a:t>
            </a:r>
            <a:endParaRPr lang="zh-CN" altLang="en-US" sz="16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121DC8-7358-480B-76B3-4A702DDCE8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4469052" y="2101462"/>
            <a:ext cx="1401997" cy="12628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F2F95A-F070-7975-8F05-E96BAD0335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6062481" y="2094194"/>
            <a:ext cx="1401997" cy="12628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BB0CC47-677D-48CB-E002-3C649E1E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7679889" y="2077331"/>
            <a:ext cx="1401997" cy="12628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12CEEC-2FFE-2DEB-4940-358BB3D2E3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9292941" y="2077331"/>
            <a:ext cx="1401997" cy="12628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4BB6A68-2143-C338-B6D6-6C1D7F6C8EE2}"/>
              </a:ext>
            </a:extLst>
          </p:cNvPr>
          <p:cNvSpPr txBox="1"/>
          <p:nvPr/>
        </p:nvSpPr>
        <p:spPr>
          <a:xfrm>
            <a:off x="7960963" y="3346930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Gaussian</a:t>
            </a:r>
            <a:endParaRPr lang="zh-CN" altLang="en-US" sz="16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99E61B-906F-B0A1-8EFA-22CC9003C92B}"/>
              </a:ext>
            </a:extLst>
          </p:cNvPr>
          <p:cNvSpPr txBox="1"/>
          <p:nvPr/>
        </p:nvSpPr>
        <p:spPr>
          <a:xfrm>
            <a:off x="9410547" y="3380002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Sharpened</a:t>
            </a:r>
            <a:endParaRPr lang="zh-CN" altLang="en-US" sz="16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3271FB-6D95-8235-89B4-2DCCA7FEC3F9}"/>
              </a:ext>
            </a:extLst>
          </p:cNvPr>
          <p:cNvSpPr txBox="1"/>
          <p:nvPr/>
        </p:nvSpPr>
        <p:spPr>
          <a:xfrm>
            <a:off x="9961114" y="2417383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9D1EB51-4937-959A-96FA-4C7D221A90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2856000" y="4166504"/>
            <a:ext cx="1401997" cy="1262897"/>
          </a:xfrm>
          <a:prstGeom prst="rect">
            <a:avLst/>
          </a:prstGeom>
        </p:spPr>
      </p:pic>
      <p:pic>
        <p:nvPicPr>
          <p:cNvPr id="1026" name="Picture 2" descr="猫, 小猫, 宠物, 动物, 家猫, 宠物, 猫科动物, 坐着, 有趣的, 自然">
            <a:extLst>
              <a:ext uri="{FF2B5EF4-FFF2-40B4-BE49-F238E27FC236}">
                <a16:creationId xmlns:a16="http://schemas.microsoft.com/office/drawing/2014/main" id="{FD1ABA06-A825-ACF4-62CA-D925C20ED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0" r="27107" b="55247"/>
          <a:stretch/>
        </p:blipFill>
        <p:spPr bwMode="auto">
          <a:xfrm>
            <a:off x="4469051" y="4111222"/>
            <a:ext cx="1401997" cy="13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象, 放牧, 家庭, 小牛, 母亲和儿童, 厚皮动物, 大动物, 大型哺乳动物">
            <a:extLst>
              <a:ext uri="{FF2B5EF4-FFF2-40B4-BE49-F238E27FC236}">
                <a16:creationId xmlns:a16="http://schemas.microsoft.com/office/drawing/2014/main" id="{750F689F-9DF4-DE42-4460-82C730380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4" t="30831" r="46547" b="38497"/>
          <a:stretch/>
        </p:blipFill>
        <p:spPr bwMode="auto">
          <a:xfrm>
            <a:off x="6062481" y="4120734"/>
            <a:ext cx="1401997" cy="124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01A5298-7283-1B2F-6AEA-4B2F4EB5D40D}"/>
              </a:ext>
            </a:extLst>
          </p:cNvPr>
          <p:cNvSpPr txBox="1"/>
          <p:nvPr/>
        </p:nvSpPr>
        <p:spPr>
          <a:xfrm>
            <a:off x="7960963" y="4527424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F08B56-D8D0-252B-3148-EF1FA6A1EDFD}"/>
              </a:ext>
            </a:extLst>
          </p:cNvPr>
          <p:cNvSpPr/>
          <p:nvPr/>
        </p:nvSpPr>
        <p:spPr>
          <a:xfrm>
            <a:off x="577458" y="2553296"/>
            <a:ext cx="1839207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ID - Dataset 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5385E54-30E7-A226-A11B-B2698CE14B87}"/>
              </a:ext>
            </a:extLst>
          </p:cNvPr>
          <p:cNvSpPr/>
          <p:nvPr/>
        </p:nvSpPr>
        <p:spPr>
          <a:xfrm>
            <a:off x="577458" y="4536664"/>
            <a:ext cx="1839207" cy="405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OOD - Dataset 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3A70B1-5BB5-3ED0-947A-8973DC8443B8}"/>
              </a:ext>
            </a:extLst>
          </p:cNvPr>
          <p:cNvSpPr txBox="1"/>
          <p:nvPr/>
        </p:nvSpPr>
        <p:spPr>
          <a:xfrm>
            <a:off x="10905993" y="2511003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AB2E43-C4C9-7E69-1F59-AD305FE55B04}"/>
              </a:ext>
            </a:extLst>
          </p:cNvPr>
          <p:cNvSpPr txBox="1"/>
          <p:nvPr/>
        </p:nvSpPr>
        <p:spPr>
          <a:xfrm>
            <a:off x="683612" y="5812093"/>
            <a:ext cx="901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Due to computing resource we own, the scale of dataset is limited.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142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11394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B1C4FB-BC8D-880B-0BBA-9B70DC76E485}"/>
              </a:ext>
            </a:extLst>
          </p:cNvPr>
          <p:cNvSpPr txBox="1"/>
          <p:nvPr/>
        </p:nvSpPr>
        <p:spPr>
          <a:xfrm>
            <a:off x="696000" y="3069000"/>
            <a:ext cx="252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Example:</a:t>
            </a:r>
          </a:p>
          <a:p>
            <a:r>
              <a:rPr lang="en-US" altLang="zh-CN" sz="2800" b="1" dirty="0"/>
              <a:t>Grayed dataset</a:t>
            </a:r>
            <a:endParaRPr lang="zh-CN" altLang="en-US" sz="28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E37886-3FCF-CD5D-30A0-7CBC88FA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54" y="1742788"/>
            <a:ext cx="7875343" cy="43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4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Model training &amp; evaluation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  <a:p>
            <a:r>
              <a:rPr lang="en-US" altLang="zh-CN" dirty="0"/>
              <a:t>Keren Zhou </a:t>
            </a:r>
          </a:p>
          <a:p>
            <a:r>
              <a:rPr lang="en-US" altLang="zh-CN" dirty="0"/>
              <a:t>Ruize Xia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BE9938-72B1-879C-C2A2-8E06B946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resnet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dirty="0"/>
              <a:t>hort for Residual Networks, is a classical convolutional CNN architecture for deep learning. </a:t>
            </a:r>
          </a:p>
          <a:p>
            <a:r>
              <a:rPr lang="en-US" altLang="zh-CN" dirty="0"/>
              <a:t>C</a:t>
            </a:r>
            <a:r>
              <a:rPr lang="en-US" dirty="0"/>
              <a:t>omposed of residual blocks. Each block contains a shortcut connection that skips one or more layers.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554A8D4-0DC1-F3ED-8F80-41FD518D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6" y="3069000"/>
            <a:ext cx="10416000" cy="29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8EEEF-51D8-D1BC-4474-91A4FA2C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Resnet50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503-AB6F-70B4-504F-6FF5191602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E1FE99-EF58-4318-9AE8-1E41AB2EA76C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CC378-333E-6C7D-BA6B-E82B4E0D37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E794A-3B7E-363D-012A-D09EDD999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图片 7" descr="日程表&#10;&#10;描述已自动生成">
            <a:extLst>
              <a:ext uri="{FF2B5EF4-FFF2-40B4-BE49-F238E27FC236}">
                <a16:creationId xmlns:a16="http://schemas.microsoft.com/office/drawing/2014/main" id="{7237FB4D-E0D8-3FF5-52C1-2545BEC19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1C40562-5814-1409-F592-22C4E848A0FD}"/>
              </a:ext>
            </a:extLst>
          </p:cNvPr>
          <p:cNvSpPr txBox="1">
            <a:spLocks/>
          </p:cNvSpPr>
          <p:nvPr/>
        </p:nvSpPr>
        <p:spPr>
          <a:xfrm>
            <a:off x="511995" y="2349000"/>
            <a:ext cx="5224006" cy="32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/>
              <a:t>Addressing Gradient Issues</a:t>
            </a:r>
          </a:p>
          <a:p>
            <a:r>
              <a:rPr lang="en-US" altLang="zh-CN" sz="2400" dirty="0"/>
              <a:t>Deeper Networks</a:t>
            </a:r>
          </a:p>
          <a:p>
            <a:r>
              <a:rPr lang="en-US" altLang="zh-CN" sz="2400" dirty="0"/>
              <a:t>Alleviating Degradation Issues</a:t>
            </a:r>
          </a:p>
          <a:p>
            <a:r>
              <a:rPr lang="en-US" altLang="zh-CN" sz="2400" dirty="0"/>
              <a:t>Efficient Model Training</a:t>
            </a:r>
          </a:p>
          <a:p>
            <a:r>
              <a:rPr lang="en-US" altLang="zh-CN" sz="2400" dirty="0"/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81060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D2092-E9E7-B73A-618D-57391140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53" y="1021481"/>
            <a:ext cx="7560000" cy="1080000"/>
          </a:xfrm>
        </p:spPr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74015-BDEE-EC2F-2DBB-7ECD7386B5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AAEC4-E5E1-9CF1-BEFF-0350D6C7BC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0E635-D3CF-6C9E-0568-8B8D439C39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4B50040-B244-1D30-CC13-7F8838522614}"/>
              </a:ext>
            </a:extLst>
          </p:cNvPr>
          <p:cNvSpPr/>
          <p:nvPr/>
        </p:nvSpPr>
        <p:spPr>
          <a:xfrm>
            <a:off x="372753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E218DD-8792-624F-E42D-F80D9E48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02" y="3481215"/>
            <a:ext cx="1775637" cy="1080001"/>
          </a:xfrm>
          <a:custGeom>
            <a:avLst/>
            <a:gdLst>
              <a:gd name="connsiteX0" fmla="*/ 0 w 1775637"/>
              <a:gd name="connsiteY0" fmla="*/ 293415 h 1080001"/>
              <a:gd name="connsiteX1" fmla="*/ 293415 w 1775637"/>
              <a:gd name="connsiteY1" fmla="*/ 0 h 1080001"/>
              <a:gd name="connsiteX2" fmla="*/ 911595 w 1775637"/>
              <a:gd name="connsiteY2" fmla="*/ 0 h 1080001"/>
              <a:gd name="connsiteX3" fmla="*/ 1482222 w 1775637"/>
              <a:gd name="connsiteY3" fmla="*/ 0 h 1080001"/>
              <a:gd name="connsiteX4" fmla="*/ 1775637 w 1775637"/>
              <a:gd name="connsiteY4" fmla="*/ 293415 h 1080001"/>
              <a:gd name="connsiteX5" fmla="*/ 1775637 w 1775637"/>
              <a:gd name="connsiteY5" fmla="*/ 786586 h 1080001"/>
              <a:gd name="connsiteX6" fmla="*/ 1482222 w 1775637"/>
              <a:gd name="connsiteY6" fmla="*/ 1080001 h 1080001"/>
              <a:gd name="connsiteX7" fmla="*/ 911595 w 1775637"/>
              <a:gd name="connsiteY7" fmla="*/ 1080001 h 1080001"/>
              <a:gd name="connsiteX8" fmla="*/ 293415 w 1775637"/>
              <a:gd name="connsiteY8" fmla="*/ 1080001 h 1080001"/>
              <a:gd name="connsiteX9" fmla="*/ 0 w 1775637"/>
              <a:gd name="connsiteY9" fmla="*/ 786586 h 1080001"/>
              <a:gd name="connsiteX10" fmla="*/ 0 w 1775637"/>
              <a:gd name="connsiteY10" fmla="*/ 293415 h 10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5637" h="1080001" fill="none" extrusionOk="0">
                <a:moveTo>
                  <a:pt x="0" y="293415"/>
                </a:moveTo>
                <a:cubicBezTo>
                  <a:pt x="-14718" y="112507"/>
                  <a:pt x="149246" y="-8575"/>
                  <a:pt x="293415" y="0"/>
                </a:cubicBezTo>
                <a:cubicBezTo>
                  <a:pt x="500022" y="26386"/>
                  <a:pt x="636373" y="-19091"/>
                  <a:pt x="911595" y="0"/>
                </a:cubicBezTo>
                <a:cubicBezTo>
                  <a:pt x="1186817" y="19091"/>
                  <a:pt x="1231515" y="2655"/>
                  <a:pt x="1482222" y="0"/>
                </a:cubicBezTo>
                <a:cubicBezTo>
                  <a:pt x="1665791" y="-21986"/>
                  <a:pt x="1748254" y="112221"/>
                  <a:pt x="1775637" y="293415"/>
                </a:cubicBezTo>
                <a:cubicBezTo>
                  <a:pt x="1762094" y="419051"/>
                  <a:pt x="1753305" y="673697"/>
                  <a:pt x="1775637" y="786586"/>
                </a:cubicBezTo>
                <a:cubicBezTo>
                  <a:pt x="1772834" y="912189"/>
                  <a:pt x="1604580" y="1085620"/>
                  <a:pt x="1482222" y="1080001"/>
                </a:cubicBezTo>
                <a:cubicBezTo>
                  <a:pt x="1363988" y="1058144"/>
                  <a:pt x="1090179" y="1057749"/>
                  <a:pt x="911595" y="1080001"/>
                </a:cubicBezTo>
                <a:cubicBezTo>
                  <a:pt x="733011" y="1102253"/>
                  <a:pt x="573673" y="1050844"/>
                  <a:pt x="293415" y="1080001"/>
                </a:cubicBezTo>
                <a:cubicBezTo>
                  <a:pt x="136522" y="1088971"/>
                  <a:pt x="-7777" y="970004"/>
                  <a:pt x="0" y="786586"/>
                </a:cubicBezTo>
                <a:cubicBezTo>
                  <a:pt x="-18809" y="654223"/>
                  <a:pt x="-16392" y="496232"/>
                  <a:pt x="0" y="293415"/>
                </a:cubicBezTo>
                <a:close/>
              </a:path>
              <a:path w="1775637" h="1080001" stroke="0" extrusionOk="0">
                <a:moveTo>
                  <a:pt x="0" y="293415"/>
                </a:moveTo>
                <a:cubicBezTo>
                  <a:pt x="-11774" y="151462"/>
                  <a:pt x="118241" y="-15778"/>
                  <a:pt x="293415" y="0"/>
                </a:cubicBezTo>
                <a:cubicBezTo>
                  <a:pt x="429315" y="3676"/>
                  <a:pt x="628063" y="-26322"/>
                  <a:pt x="911595" y="0"/>
                </a:cubicBezTo>
                <a:cubicBezTo>
                  <a:pt x="1195127" y="26322"/>
                  <a:pt x="1211119" y="-18061"/>
                  <a:pt x="1482222" y="0"/>
                </a:cubicBezTo>
                <a:cubicBezTo>
                  <a:pt x="1654491" y="-32811"/>
                  <a:pt x="1778416" y="134252"/>
                  <a:pt x="1775637" y="293415"/>
                </a:cubicBezTo>
                <a:cubicBezTo>
                  <a:pt x="1790456" y="474113"/>
                  <a:pt x="1769368" y="641130"/>
                  <a:pt x="1775637" y="786586"/>
                </a:cubicBezTo>
                <a:cubicBezTo>
                  <a:pt x="1783696" y="960857"/>
                  <a:pt x="1655330" y="1081060"/>
                  <a:pt x="1482222" y="1080001"/>
                </a:cubicBezTo>
                <a:cubicBezTo>
                  <a:pt x="1322999" y="1094581"/>
                  <a:pt x="1017125" y="1104431"/>
                  <a:pt x="899707" y="1080001"/>
                </a:cubicBezTo>
                <a:cubicBezTo>
                  <a:pt x="782290" y="1055571"/>
                  <a:pt x="416857" y="1063141"/>
                  <a:pt x="293415" y="1080001"/>
                </a:cubicBezTo>
                <a:cubicBezTo>
                  <a:pt x="154398" y="1093576"/>
                  <a:pt x="-12564" y="959849"/>
                  <a:pt x="0" y="786586"/>
                </a:cubicBezTo>
                <a:cubicBezTo>
                  <a:pt x="-19505" y="643798"/>
                  <a:pt x="2551" y="486562"/>
                  <a:pt x="0" y="29341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>
                      <a:gd name="adj" fmla="val 271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76441-09E5-0050-20D2-8204CBBC0A64}"/>
              </a:ext>
            </a:extLst>
          </p:cNvPr>
          <p:cNvSpPr txBox="1"/>
          <p:nvPr/>
        </p:nvSpPr>
        <p:spPr>
          <a:xfrm>
            <a:off x="520995" y="3816851"/>
            <a:ext cx="17756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Fetching Data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625A54-8E08-BC05-E97C-EAC5E5FD33E7}"/>
              </a:ext>
            </a:extLst>
          </p:cNvPr>
          <p:cNvSpPr txBox="1"/>
          <p:nvPr/>
        </p:nvSpPr>
        <p:spPr>
          <a:xfrm>
            <a:off x="3096753" y="3723271"/>
            <a:ext cx="10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Building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 a Model</a:t>
            </a:r>
            <a:endParaRPr lang="en-US" altLang="zh-CN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26B864-DA3D-B561-39BE-765EFF7BA2A6}"/>
              </a:ext>
            </a:extLst>
          </p:cNvPr>
          <p:cNvSpPr/>
          <p:nvPr/>
        </p:nvSpPr>
        <p:spPr>
          <a:xfrm>
            <a:off x="5016000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CC09D0-8C7D-1F58-0CC9-DDFA717F4671}"/>
              </a:ext>
            </a:extLst>
          </p:cNvPr>
          <p:cNvSpPr txBox="1"/>
          <p:nvPr/>
        </p:nvSpPr>
        <p:spPr>
          <a:xfrm>
            <a:off x="5380690" y="3821160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Training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0D6E73-253F-E137-7703-64B00FF3D0A5}"/>
              </a:ext>
            </a:extLst>
          </p:cNvPr>
          <p:cNvSpPr/>
          <p:nvPr/>
        </p:nvSpPr>
        <p:spPr>
          <a:xfrm>
            <a:off x="7536209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B25AD9-001C-5467-6B50-029B6BE8D835}"/>
              </a:ext>
            </a:extLst>
          </p:cNvPr>
          <p:cNvSpPr txBox="1"/>
          <p:nvPr/>
        </p:nvSpPr>
        <p:spPr>
          <a:xfrm>
            <a:off x="7521644" y="3662962"/>
            <a:ext cx="1800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1F67827-A503-0893-0528-42F55A271B47}"/>
              </a:ext>
            </a:extLst>
          </p:cNvPr>
          <p:cNvSpPr/>
          <p:nvPr/>
        </p:nvSpPr>
        <p:spPr>
          <a:xfrm>
            <a:off x="9950022" y="3460102"/>
            <a:ext cx="1800000" cy="1055388"/>
          </a:xfrm>
          <a:custGeom>
            <a:avLst/>
            <a:gdLst>
              <a:gd name="connsiteX0" fmla="*/ 0 w 1800000"/>
              <a:gd name="connsiteY0" fmla="*/ 175902 h 1055388"/>
              <a:gd name="connsiteX1" fmla="*/ 175902 w 1800000"/>
              <a:gd name="connsiteY1" fmla="*/ 0 h 1055388"/>
              <a:gd name="connsiteX2" fmla="*/ 615188 w 1800000"/>
              <a:gd name="connsiteY2" fmla="*/ 0 h 1055388"/>
              <a:gd name="connsiteX3" fmla="*/ 1112402 w 1800000"/>
              <a:gd name="connsiteY3" fmla="*/ 0 h 1055388"/>
              <a:gd name="connsiteX4" fmla="*/ 1624098 w 1800000"/>
              <a:gd name="connsiteY4" fmla="*/ 0 h 1055388"/>
              <a:gd name="connsiteX5" fmla="*/ 1800000 w 1800000"/>
              <a:gd name="connsiteY5" fmla="*/ 175902 h 1055388"/>
              <a:gd name="connsiteX6" fmla="*/ 1800000 w 1800000"/>
              <a:gd name="connsiteY6" fmla="*/ 513622 h 1055388"/>
              <a:gd name="connsiteX7" fmla="*/ 1800000 w 1800000"/>
              <a:gd name="connsiteY7" fmla="*/ 879486 h 1055388"/>
              <a:gd name="connsiteX8" fmla="*/ 1624098 w 1800000"/>
              <a:gd name="connsiteY8" fmla="*/ 1055388 h 1055388"/>
              <a:gd name="connsiteX9" fmla="*/ 1112402 w 1800000"/>
              <a:gd name="connsiteY9" fmla="*/ 1055388 h 1055388"/>
              <a:gd name="connsiteX10" fmla="*/ 629670 w 1800000"/>
              <a:gd name="connsiteY10" fmla="*/ 1055388 h 1055388"/>
              <a:gd name="connsiteX11" fmla="*/ 175902 w 1800000"/>
              <a:gd name="connsiteY11" fmla="*/ 1055388 h 1055388"/>
              <a:gd name="connsiteX12" fmla="*/ 0 w 1800000"/>
              <a:gd name="connsiteY12" fmla="*/ 879486 h 1055388"/>
              <a:gd name="connsiteX13" fmla="*/ 0 w 1800000"/>
              <a:gd name="connsiteY13" fmla="*/ 513622 h 1055388"/>
              <a:gd name="connsiteX14" fmla="*/ 0 w 1800000"/>
              <a:gd name="connsiteY14" fmla="*/ 175902 h 105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55388" fill="none" extrusionOk="0">
                <a:moveTo>
                  <a:pt x="0" y="175902"/>
                </a:moveTo>
                <a:cubicBezTo>
                  <a:pt x="3836" y="74834"/>
                  <a:pt x="60068" y="-13065"/>
                  <a:pt x="175902" y="0"/>
                </a:cubicBezTo>
                <a:cubicBezTo>
                  <a:pt x="271023" y="18835"/>
                  <a:pt x="476143" y="5464"/>
                  <a:pt x="615188" y="0"/>
                </a:cubicBezTo>
                <a:cubicBezTo>
                  <a:pt x="754233" y="-5464"/>
                  <a:pt x="927943" y="9860"/>
                  <a:pt x="1112402" y="0"/>
                </a:cubicBezTo>
                <a:cubicBezTo>
                  <a:pt x="1296861" y="-9860"/>
                  <a:pt x="1457933" y="-10940"/>
                  <a:pt x="1624098" y="0"/>
                </a:cubicBezTo>
                <a:cubicBezTo>
                  <a:pt x="1725762" y="-3720"/>
                  <a:pt x="1796233" y="81672"/>
                  <a:pt x="1800000" y="175902"/>
                </a:cubicBezTo>
                <a:cubicBezTo>
                  <a:pt x="1801000" y="269801"/>
                  <a:pt x="1802057" y="363461"/>
                  <a:pt x="1800000" y="513622"/>
                </a:cubicBezTo>
                <a:cubicBezTo>
                  <a:pt x="1797943" y="663783"/>
                  <a:pt x="1792935" y="703456"/>
                  <a:pt x="1800000" y="879486"/>
                </a:cubicBezTo>
                <a:cubicBezTo>
                  <a:pt x="1816014" y="974333"/>
                  <a:pt x="1717006" y="1042237"/>
                  <a:pt x="1624098" y="1055388"/>
                </a:cubicBezTo>
                <a:cubicBezTo>
                  <a:pt x="1427632" y="1071342"/>
                  <a:pt x="1320346" y="1048580"/>
                  <a:pt x="1112402" y="1055388"/>
                </a:cubicBezTo>
                <a:cubicBezTo>
                  <a:pt x="904458" y="1062196"/>
                  <a:pt x="808543" y="1049546"/>
                  <a:pt x="629670" y="1055388"/>
                </a:cubicBezTo>
                <a:cubicBezTo>
                  <a:pt x="450797" y="1061230"/>
                  <a:pt x="294148" y="1074634"/>
                  <a:pt x="175902" y="1055388"/>
                </a:cubicBezTo>
                <a:cubicBezTo>
                  <a:pt x="93228" y="1068036"/>
                  <a:pt x="-18390" y="962553"/>
                  <a:pt x="0" y="879486"/>
                </a:cubicBezTo>
                <a:cubicBezTo>
                  <a:pt x="-12815" y="803121"/>
                  <a:pt x="-7869" y="673637"/>
                  <a:pt x="0" y="513622"/>
                </a:cubicBezTo>
                <a:cubicBezTo>
                  <a:pt x="7869" y="353607"/>
                  <a:pt x="10638" y="255149"/>
                  <a:pt x="0" y="175902"/>
                </a:cubicBezTo>
                <a:close/>
              </a:path>
              <a:path w="1800000" h="1055388" stroke="0" extrusionOk="0">
                <a:moveTo>
                  <a:pt x="0" y="175902"/>
                </a:moveTo>
                <a:cubicBezTo>
                  <a:pt x="-2587" y="83170"/>
                  <a:pt x="63647" y="-18161"/>
                  <a:pt x="175902" y="0"/>
                </a:cubicBezTo>
                <a:cubicBezTo>
                  <a:pt x="321618" y="-18919"/>
                  <a:pt x="510208" y="-18283"/>
                  <a:pt x="687598" y="0"/>
                </a:cubicBezTo>
                <a:cubicBezTo>
                  <a:pt x="864988" y="18283"/>
                  <a:pt x="970790" y="-15967"/>
                  <a:pt x="1184812" y="0"/>
                </a:cubicBezTo>
                <a:cubicBezTo>
                  <a:pt x="1398834" y="15967"/>
                  <a:pt x="1430291" y="-13472"/>
                  <a:pt x="1624098" y="0"/>
                </a:cubicBezTo>
                <a:cubicBezTo>
                  <a:pt x="1713544" y="-2849"/>
                  <a:pt x="1798695" y="93274"/>
                  <a:pt x="1800000" y="175902"/>
                </a:cubicBezTo>
                <a:cubicBezTo>
                  <a:pt x="1810552" y="249135"/>
                  <a:pt x="1807824" y="415941"/>
                  <a:pt x="1800000" y="513622"/>
                </a:cubicBezTo>
                <a:cubicBezTo>
                  <a:pt x="1792176" y="611303"/>
                  <a:pt x="1811474" y="805543"/>
                  <a:pt x="1800000" y="879486"/>
                </a:cubicBezTo>
                <a:cubicBezTo>
                  <a:pt x="1801991" y="989246"/>
                  <a:pt x="1735885" y="1055530"/>
                  <a:pt x="1624098" y="1055388"/>
                </a:cubicBezTo>
                <a:cubicBezTo>
                  <a:pt x="1436955" y="1058381"/>
                  <a:pt x="1351483" y="1062873"/>
                  <a:pt x="1170330" y="1055388"/>
                </a:cubicBezTo>
                <a:cubicBezTo>
                  <a:pt x="989177" y="1047903"/>
                  <a:pt x="938174" y="1043921"/>
                  <a:pt x="716562" y="1055388"/>
                </a:cubicBezTo>
                <a:cubicBezTo>
                  <a:pt x="494950" y="1066855"/>
                  <a:pt x="443326" y="1078712"/>
                  <a:pt x="175902" y="1055388"/>
                </a:cubicBezTo>
                <a:cubicBezTo>
                  <a:pt x="64798" y="1037506"/>
                  <a:pt x="18819" y="967609"/>
                  <a:pt x="0" y="879486"/>
                </a:cubicBezTo>
                <a:cubicBezTo>
                  <a:pt x="-15215" y="696668"/>
                  <a:pt x="1698" y="600935"/>
                  <a:pt x="0" y="513622"/>
                </a:cubicBezTo>
                <a:cubicBezTo>
                  <a:pt x="-1698" y="426309"/>
                  <a:pt x="-1292" y="272110"/>
                  <a:pt x="0" y="1759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F6AF66-EBD4-4511-CB9D-EF9799973C64}"/>
              </a:ext>
            </a:extLst>
          </p:cNvPr>
          <p:cNvSpPr txBox="1"/>
          <p:nvPr/>
        </p:nvSpPr>
        <p:spPr>
          <a:xfrm>
            <a:off x="10274166" y="3821160"/>
            <a:ext cx="146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Prediction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5A2782C-308E-A122-968A-864C94E39CC4}"/>
              </a:ext>
            </a:extLst>
          </p:cNvPr>
          <p:cNvSpPr/>
          <p:nvPr/>
        </p:nvSpPr>
        <p:spPr>
          <a:xfrm>
            <a:off x="2187243" y="3816851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3E6EC1F-F308-585D-5D8E-E4E14088CD8C}"/>
              </a:ext>
            </a:extLst>
          </p:cNvPr>
          <p:cNvSpPr/>
          <p:nvPr/>
        </p:nvSpPr>
        <p:spPr>
          <a:xfrm>
            <a:off x="4508189" y="3863413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D0CB84D-2EA5-2BE9-BDE3-2E01E9002015}"/>
              </a:ext>
            </a:extLst>
          </p:cNvPr>
          <p:cNvSpPr/>
          <p:nvPr/>
        </p:nvSpPr>
        <p:spPr>
          <a:xfrm>
            <a:off x="6941244" y="3906727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3330140-563F-9A0B-4E97-8B4079556C4B}"/>
              </a:ext>
            </a:extLst>
          </p:cNvPr>
          <p:cNvSpPr/>
          <p:nvPr/>
        </p:nvSpPr>
        <p:spPr>
          <a:xfrm>
            <a:off x="9414174" y="3857385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0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F0E76-41A0-9CFB-7412-9883EF6B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00000"/>
            <a:ext cx="6096000" cy="1080000"/>
          </a:xfrm>
        </p:spPr>
        <p:txBody>
          <a:bodyPr>
            <a:normAutofit fontScale="90000"/>
          </a:bodyPr>
          <a:lstStyle/>
          <a:p>
            <a:r>
              <a:rPr lang="en-US" altLang="zh-CN" sz="4900" i="0" dirty="0">
                <a:solidFill>
                  <a:srgbClr val="000000"/>
                </a:solidFill>
                <a:effectLst/>
                <a:latin typeface="+mj-ea"/>
              </a:rPr>
              <a:t>Building a Model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3F3FAA-849F-40D3-A45E-BD246CAD06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52732-8D2C-3117-4AF5-C4AD8BA317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89151-0538-3D68-7393-07C5460E6F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15" name="图片 14" descr="日程表&#10;&#10;描述已自动生成">
            <a:extLst>
              <a:ext uri="{FF2B5EF4-FFF2-40B4-BE49-F238E27FC236}">
                <a16:creationId xmlns:a16="http://schemas.microsoft.com/office/drawing/2014/main" id="{6969675F-BC20-5F36-7F39-2ADBEDF8C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9644E07-2EF1-997F-56BA-14F6BE980FE2}"/>
              </a:ext>
            </a:extLst>
          </p:cNvPr>
          <p:cNvSpPr txBox="1">
            <a:spLocks/>
          </p:cNvSpPr>
          <p:nvPr/>
        </p:nvSpPr>
        <p:spPr>
          <a:xfrm>
            <a:off x="564000" y="2529000"/>
            <a:ext cx="3576000" cy="234900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Rescaling Layer </a:t>
            </a:r>
          </a:p>
          <a:p>
            <a:r>
              <a:rPr lang="en-US" altLang="zh-CN" sz="2800" dirty="0"/>
              <a:t>Pre-trained Model</a:t>
            </a:r>
          </a:p>
          <a:p>
            <a:r>
              <a:rPr lang="en-US" altLang="zh-CN" sz="2800" dirty="0"/>
              <a:t>Dropout Layer</a:t>
            </a:r>
          </a:p>
          <a:p>
            <a:r>
              <a:rPr lang="en-US" altLang="zh-CN" sz="2800" dirty="0"/>
              <a:t>Dense Layer</a:t>
            </a:r>
          </a:p>
          <a:p>
            <a:r>
              <a:rPr lang="en-US" altLang="zh-CN" sz="2800" dirty="0"/>
              <a:t>Adam Optimizer</a:t>
            </a:r>
          </a:p>
          <a:p>
            <a:r>
              <a:rPr lang="en-US" altLang="zh-CN" sz="2800" dirty="0"/>
              <a:t>Loss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965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9FA-5B72-4C2C-9CB2-CC4404229BE0}" type="datetime1">
              <a:rPr lang="de-DE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096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Q&amp;A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696000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lang="de-DE" altLang="zh-CN" sz="1600" spc="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Overview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6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Data collection and augmentation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696000" y="4823882"/>
            <a:ext cx="499223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Model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6025573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UI Design &amp; Project structure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60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 Demo</a:t>
            </a:r>
            <a:r>
              <a:rPr lang="de-DE" dirty="0"/>
              <a:t>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852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359A1-56DF-0EEA-2A58-1AE20C13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590968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E1C1E-4CC4-4800-65FE-19238805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704332"/>
            <a:ext cx="5376000" cy="4775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latin typeface="+mn-ea"/>
              </a:rPr>
              <a:t>Callbacks:</a:t>
            </a:r>
          </a:p>
          <a:p>
            <a:r>
              <a:rPr lang="en-US" altLang="zh-CN" b="1" dirty="0" err="1">
                <a:latin typeface="+mn-ea"/>
              </a:rPr>
              <a:t>ModelCheckpoint</a:t>
            </a:r>
            <a:r>
              <a:rPr lang="en-US" altLang="zh-CN" b="1" dirty="0">
                <a:latin typeface="+mn-ea"/>
              </a:rPr>
              <a:t>: This callback saves the model weights after every epoch if the validation loss improves.</a:t>
            </a:r>
          </a:p>
          <a:p>
            <a:r>
              <a:rPr lang="en-US" altLang="zh-CN" b="1" dirty="0" err="1">
                <a:latin typeface="+mn-ea"/>
              </a:rPr>
              <a:t>EarlyStopping</a:t>
            </a:r>
            <a:r>
              <a:rPr lang="en-US" altLang="zh-CN" b="1" dirty="0">
                <a:latin typeface="+mn-ea"/>
              </a:rPr>
              <a:t>: This callback stops the training process if the validation loss doesn't improve for a certain number of epochs.</a:t>
            </a:r>
          </a:p>
          <a:p>
            <a:r>
              <a:rPr lang="en-US" altLang="zh-CN" b="1" dirty="0" err="1">
                <a:latin typeface="+mn-ea"/>
              </a:rPr>
              <a:t>ReduceLROnPlateu</a:t>
            </a:r>
            <a:r>
              <a:rPr lang="en-US" altLang="zh-CN" b="1" dirty="0">
                <a:latin typeface="+mn-ea"/>
              </a:rPr>
              <a:t>: This callback monitors a quantity and if no improvement is seen for a 'patience' number of epochs, the learning rate is reduced.</a:t>
            </a:r>
            <a:endParaRPr lang="zh-CN" altLang="en-US" b="1" dirty="0"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AF680-C3F0-C940-FE9E-32E178DB90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6D521-0EA3-5F38-6764-CB34500E10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451D7-2D6D-9646-644C-10D7A9DD21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4098" name="Picture 2" descr="Early Stopping in Practice: an example with Keras and TensorFlow 2.0 | by  B. Chen | Towards Data Science">
            <a:extLst>
              <a:ext uri="{FF2B5EF4-FFF2-40B4-BE49-F238E27FC236}">
                <a16:creationId xmlns:a16="http://schemas.microsoft.com/office/drawing/2014/main" id="{F4D7938C-D0C1-DFF1-8AA2-7B756397A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0" y="1060332"/>
            <a:ext cx="3372013" cy="214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ReduceLROnPlateau | CloudFactory Computer Vision Wiki">
            <a:extLst>
              <a:ext uri="{FF2B5EF4-FFF2-40B4-BE49-F238E27FC236}">
                <a16:creationId xmlns:a16="http://schemas.microsoft.com/office/drawing/2014/main" id="{6741BE00-E446-207E-1206-F2EC18A12E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3B721886-E0FE-5EEF-7CA2-BAA0A4737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542374-A09C-F6EA-8F29-6F8348376B2C}"/>
              </a:ext>
            </a:extLst>
          </p:cNvPr>
          <p:cNvSpPr txBox="1"/>
          <p:nvPr/>
        </p:nvSpPr>
        <p:spPr>
          <a:xfrm>
            <a:off x="7732826" y="3276600"/>
            <a:ext cx="28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Early Stopping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B9A9E63-DB5D-AF5D-19B9-C56E213C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57" y="3607366"/>
            <a:ext cx="3271920" cy="273421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FFBA2EA-A7B5-5CD3-F384-1B9F2C823148}"/>
              </a:ext>
            </a:extLst>
          </p:cNvPr>
          <p:cNvSpPr txBox="1"/>
          <p:nvPr/>
        </p:nvSpPr>
        <p:spPr>
          <a:xfrm>
            <a:off x="7589377" y="6401281"/>
            <a:ext cx="28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Reduce Learning Rate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370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4452-1DF7-61F9-73B5-08BBAA31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br>
              <a:rPr lang="en-US" altLang="zh-CN" sz="44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F22B9-46D2-DA64-E4C6-79B603857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93718"/>
            <a:ext cx="11519987" cy="4500000"/>
          </a:xfrm>
        </p:spPr>
        <p:txBody>
          <a:bodyPr/>
          <a:lstStyle/>
          <a:p>
            <a:r>
              <a:rPr lang="en-US" altLang="zh-CN" dirty="0"/>
              <a:t>After the cross-validation, 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FB87F-844B-039A-0826-04064B748D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A674D-B453-C954-0E04-842110DB05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628A-83B2-AB62-D859-64FF46EAE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B2BDF6-A33F-9FC9-2DB5-AF9958D97803}"/>
              </a:ext>
            </a:extLst>
          </p:cNvPr>
          <p:cNvSpPr txBox="1"/>
          <p:nvPr/>
        </p:nvSpPr>
        <p:spPr>
          <a:xfrm>
            <a:off x="2496000" y="5477335"/>
            <a:ext cx="7560000" cy="954107"/>
          </a:xfrm>
          <a:prstGeom prst="rect">
            <a:avLst/>
          </a:prstGeom>
          <a:noFill/>
          <a:ln w="28575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Batches: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Optimizer: Adam with learning rate of 1e-4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After augmentation Multi-class balanced accuracy: 0.732 (train) / 0.734 (validation)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F9346-DC47-0027-44FE-B4D550E1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30" y="1989000"/>
            <a:ext cx="5132570" cy="2993053"/>
          </a:xfrm>
          <a:prstGeom prst="rect">
            <a:avLst/>
          </a:prstGeom>
        </p:spPr>
      </p:pic>
      <p:pic>
        <p:nvPicPr>
          <p:cNvPr id="10" name="内容占位符 7">
            <a:extLst>
              <a:ext uri="{FF2B5EF4-FFF2-40B4-BE49-F238E27FC236}">
                <a16:creationId xmlns:a16="http://schemas.microsoft.com/office/drawing/2014/main" id="{1FE62578-C404-A89D-2532-4F3DD7230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611" y="1992434"/>
            <a:ext cx="5096389" cy="297971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B6981D6-F628-1954-2F01-F3EC5921BF24}"/>
              </a:ext>
            </a:extLst>
          </p:cNvPr>
          <p:cNvSpPr txBox="1"/>
          <p:nvPr/>
        </p:nvSpPr>
        <p:spPr>
          <a:xfrm>
            <a:off x="1776000" y="5011664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Without Data Augmentation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EABD63-1443-AC93-5667-516911E8ADCE}"/>
              </a:ext>
            </a:extLst>
          </p:cNvPr>
          <p:cNvSpPr txBox="1"/>
          <p:nvPr/>
        </p:nvSpPr>
        <p:spPr>
          <a:xfrm>
            <a:off x="7920000" y="5061621"/>
            <a:ext cx="24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With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974785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565D-C57C-B591-2F37-C9E52F85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38745"/>
            <a:ext cx="7560000" cy="1080000"/>
          </a:xfrm>
        </p:spPr>
        <p:txBody>
          <a:bodyPr/>
          <a:lstStyle/>
          <a:p>
            <a:r>
              <a:rPr lang="en-US" altLang="zh-CN" sz="4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7659E-DF40-11F8-62F0-221D2C55F9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4821C-70AE-8323-A766-68EBD16281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62DD9-3A0E-0083-1E71-BDD96FF154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EE99BA9-0D09-2252-B363-0E353D032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9315" y="1345467"/>
            <a:ext cx="3903748" cy="22847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75F2FF-E29E-A9BA-150B-7B398867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575" y="1301616"/>
            <a:ext cx="3933426" cy="22847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685617-12F2-5F45-CDCA-87651F855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000" y="1301617"/>
            <a:ext cx="3960000" cy="23176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84F6DA-85B4-43F1-33ED-1C436D044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0" y="3907347"/>
            <a:ext cx="3831002" cy="24300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42F20E-26CF-766A-F706-49B3BFA57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25" y="3907347"/>
            <a:ext cx="3933426" cy="239660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FA96D17-F175-2C5B-B117-A3DDD7B3F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25" y="3912978"/>
            <a:ext cx="3790489" cy="23909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A35BFD1-A70A-A589-F7DD-157977BA2242}"/>
              </a:ext>
            </a:extLst>
          </p:cNvPr>
          <p:cNvSpPr txBox="1"/>
          <p:nvPr/>
        </p:nvSpPr>
        <p:spPr>
          <a:xfrm>
            <a:off x="5021136" y="3658748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Without Data Augmentation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6357F1-E530-2986-E846-D88057765F1B}"/>
              </a:ext>
            </a:extLst>
          </p:cNvPr>
          <p:cNvSpPr txBox="1"/>
          <p:nvPr/>
        </p:nvSpPr>
        <p:spPr>
          <a:xfrm>
            <a:off x="5136636" y="6264537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With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79686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 descr="狗站在草地上&#10;&#10;描述已自动生成">
            <a:extLst>
              <a:ext uri="{FF2B5EF4-FFF2-40B4-BE49-F238E27FC236}">
                <a16:creationId xmlns:a16="http://schemas.microsoft.com/office/drawing/2014/main" id="{B7B0C97B-2E75-D696-0DFC-30E23C38B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7" y="1879427"/>
            <a:ext cx="1752004" cy="168564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A4849-5607-85A9-A6DD-FFE90FB6A7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D3F5E-A460-A58C-AD0F-A54AC4E634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5AE2E-4240-D322-115E-BA68AF8CEC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660DD14-087E-8CD4-C7B1-7FAA5368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77" y="1879427"/>
            <a:ext cx="3936000" cy="16409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DB1F01-BF54-D2D4-005C-D93CCFCA1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734" y="1879427"/>
            <a:ext cx="4352196" cy="16409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49FFA1-D4C6-10B8-851C-7791A6AF9A67}"/>
              </a:ext>
            </a:extLst>
          </p:cNvPr>
          <p:cNvSpPr txBox="1"/>
          <p:nvPr/>
        </p:nvSpPr>
        <p:spPr>
          <a:xfrm>
            <a:off x="3689456" y="3545745"/>
            <a:ext cx="312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Without Data Augmentation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338588-59F8-5726-ABEE-0262EB841F59}"/>
              </a:ext>
            </a:extLst>
          </p:cNvPr>
          <p:cNvSpPr txBox="1"/>
          <p:nvPr/>
        </p:nvSpPr>
        <p:spPr>
          <a:xfrm>
            <a:off x="8293053" y="3565067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 Data Augmentation</a:t>
            </a:r>
          </a:p>
        </p:txBody>
      </p:sp>
      <p:pic>
        <p:nvPicPr>
          <p:cNvPr id="14" name="内容占位符 7" descr="狗躺在地上&#10;&#10;描述已自动生成">
            <a:extLst>
              <a:ext uri="{FF2B5EF4-FFF2-40B4-BE49-F238E27FC236}">
                <a16:creationId xmlns:a16="http://schemas.microsoft.com/office/drawing/2014/main" id="{5B4D175C-4697-C4C8-2CB2-BC5E0D032A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7" y="4049295"/>
            <a:ext cx="1674640" cy="17627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D2841E-C05E-03DF-7D75-B2062071CEB0}"/>
              </a:ext>
            </a:extLst>
          </p:cNvPr>
          <p:cNvSpPr txBox="1"/>
          <p:nvPr/>
        </p:nvSpPr>
        <p:spPr>
          <a:xfrm>
            <a:off x="879545" y="3635323"/>
            <a:ext cx="197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True Label: Basenji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016A79-D6CA-0FF8-F30D-688717AD3F61}"/>
              </a:ext>
            </a:extLst>
          </p:cNvPr>
          <p:cNvSpPr txBox="1"/>
          <p:nvPr/>
        </p:nvSpPr>
        <p:spPr>
          <a:xfrm>
            <a:off x="687113" y="5877330"/>
            <a:ext cx="248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True Label: Eskimo Dog</a:t>
            </a:r>
          </a:p>
        </p:txBody>
      </p:sp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6D548D01-6D0A-5C61-F7B5-A423E2C869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9" r="27163"/>
          <a:stretch/>
        </p:blipFill>
        <p:spPr>
          <a:xfrm>
            <a:off x="3647629" y="4154384"/>
            <a:ext cx="3120982" cy="155260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D361041-B785-C445-256B-292E2376E510}"/>
              </a:ext>
            </a:extLst>
          </p:cNvPr>
          <p:cNvSpPr txBox="1"/>
          <p:nvPr/>
        </p:nvSpPr>
        <p:spPr>
          <a:xfrm>
            <a:off x="3636053" y="5830801"/>
            <a:ext cx="357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Without Data Augmentation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0292E70-97E4-7A00-9DF3-6F4BDC813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305" y="4125767"/>
            <a:ext cx="3271266" cy="160983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3AC9EDD-DC7E-9889-E760-F6BBCCCD24E6}"/>
              </a:ext>
            </a:extLst>
          </p:cNvPr>
          <p:cNvSpPr txBox="1"/>
          <p:nvPr/>
        </p:nvSpPr>
        <p:spPr>
          <a:xfrm>
            <a:off x="8256000" y="5769649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 Data Augmentation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C273E5-BB23-5323-6136-3D45912F78D3}"/>
              </a:ext>
            </a:extLst>
          </p:cNvPr>
          <p:cNvSpPr/>
          <p:nvPr/>
        </p:nvSpPr>
        <p:spPr>
          <a:xfrm>
            <a:off x="7920000" y="4049295"/>
            <a:ext cx="1416000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ACB3AB-55E2-BAFA-8A1E-8F5827F5BDF5}"/>
              </a:ext>
            </a:extLst>
          </p:cNvPr>
          <p:cNvSpPr txBox="1"/>
          <p:nvPr/>
        </p:nvSpPr>
        <p:spPr>
          <a:xfrm>
            <a:off x="7934445" y="6163894"/>
            <a:ext cx="357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Also make some mistakes sometimes?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572D3A-04E7-2CAC-9D0B-44AF359723B7}"/>
              </a:ext>
            </a:extLst>
          </p:cNvPr>
          <p:cNvSpPr/>
          <p:nvPr/>
        </p:nvSpPr>
        <p:spPr>
          <a:xfrm>
            <a:off x="3102177" y="2059481"/>
            <a:ext cx="1416000" cy="191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12B100-4205-76F8-FEF4-B60765045820}"/>
              </a:ext>
            </a:extLst>
          </p:cNvPr>
          <p:cNvSpPr txBox="1"/>
          <p:nvPr/>
        </p:nvSpPr>
        <p:spPr>
          <a:xfrm>
            <a:off x="3563999" y="1327650"/>
            <a:ext cx="357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Probabilities 0.35 followed by 0.31 is not convincing!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423AD04-841F-D606-91FA-55F2F4933A65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H="1">
            <a:off x="3102177" y="1589261"/>
            <a:ext cx="461822" cy="565761"/>
          </a:xfrm>
          <a:prstGeom prst="bentConnector3">
            <a:avLst>
              <a:gd name="adj1" fmla="val -495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F27989-8FB2-ED8F-9ECB-7045555F81B3}"/>
              </a:ext>
            </a:extLst>
          </p:cNvPr>
          <p:cNvCxnSpPr>
            <a:cxnSpLocks/>
            <a:stCxn id="22" idx="1"/>
            <a:endCxn id="21" idx="1"/>
          </p:cNvCxnSpPr>
          <p:nvPr/>
        </p:nvCxnSpPr>
        <p:spPr>
          <a:xfrm rot="10800000">
            <a:off x="7920001" y="4203185"/>
            <a:ext cx="14445" cy="2114599"/>
          </a:xfrm>
          <a:prstGeom prst="bentConnector3">
            <a:avLst>
              <a:gd name="adj1" fmla="val 168255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F01B9CC-3C6E-AD7D-6291-A99AADCDFDEB}"/>
              </a:ext>
            </a:extLst>
          </p:cNvPr>
          <p:cNvSpPr/>
          <p:nvPr/>
        </p:nvSpPr>
        <p:spPr>
          <a:xfrm>
            <a:off x="7896000" y="4533523"/>
            <a:ext cx="2160000" cy="285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98497F-10B3-290B-A4A6-81FDDD2F19CB}"/>
              </a:ext>
            </a:extLst>
          </p:cNvPr>
          <p:cNvSpPr/>
          <p:nvPr/>
        </p:nvSpPr>
        <p:spPr>
          <a:xfrm>
            <a:off x="7504734" y="2066021"/>
            <a:ext cx="1111266" cy="184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B6D35D-BCEB-2F56-AEE6-7789141830EB}"/>
              </a:ext>
            </a:extLst>
          </p:cNvPr>
          <p:cNvSpPr txBox="1"/>
          <p:nvPr/>
        </p:nvSpPr>
        <p:spPr>
          <a:xfrm>
            <a:off x="7524076" y="1491579"/>
            <a:ext cx="357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Perfectly predicted!</a:t>
            </a: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BEB194E6-1525-B052-16FE-A7F2DB9FDC50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 flipH="1">
            <a:off x="7504734" y="1652171"/>
            <a:ext cx="2486" cy="506120"/>
          </a:xfrm>
          <a:prstGeom prst="bentConnector4">
            <a:avLst>
              <a:gd name="adj1" fmla="val -9195495"/>
              <a:gd name="adj2" fmla="val 10139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425ED9D-83D3-BCED-5567-A270F40B0217}"/>
              </a:ext>
            </a:extLst>
          </p:cNvPr>
          <p:cNvSpPr txBox="1"/>
          <p:nvPr/>
        </p:nvSpPr>
        <p:spPr>
          <a:xfrm>
            <a:off x="3422899" y="3816436"/>
            <a:ext cx="434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Correct, but 0.62 may not be believable enough!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A2D46C77-FDB6-B592-7735-1C9B5FD56502}"/>
              </a:ext>
            </a:extLst>
          </p:cNvPr>
          <p:cNvCxnSpPr>
            <a:cxnSpLocks/>
            <a:endCxn id="42" idx="1"/>
          </p:cNvCxnSpPr>
          <p:nvPr/>
        </p:nvCxnSpPr>
        <p:spPr>
          <a:xfrm rot="16200000" flipV="1">
            <a:off x="3347457" y="4045767"/>
            <a:ext cx="291986" cy="141102"/>
          </a:xfrm>
          <a:prstGeom prst="bentConnector4">
            <a:avLst>
              <a:gd name="adj1" fmla="val 23648"/>
              <a:gd name="adj2" fmla="val 26201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C952E389-CC5D-9448-9AB1-9B95E860550A}"/>
              </a:ext>
            </a:extLst>
          </p:cNvPr>
          <p:cNvSpPr/>
          <p:nvPr/>
        </p:nvSpPr>
        <p:spPr>
          <a:xfrm>
            <a:off x="3673586" y="4182569"/>
            <a:ext cx="1702414" cy="237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标题 1">
            <a:extLst>
              <a:ext uri="{FF2B5EF4-FFF2-40B4-BE49-F238E27FC236}">
                <a16:creationId xmlns:a16="http://schemas.microsoft.com/office/drawing/2014/main" id="{2F59A08A-8651-7038-05E3-31DC0AD7F287}"/>
              </a:ext>
            </a:extLst>
          </p:cNvPr>
          <p:cNvSpPr txBox="1">
            <a:spLocks/>
          </p:cNvSpPr>
          <p:nvPr/>
        </p:nvSpPr>
        <p:spPr>
          <a:xfrm>
            <a:off x="360000" y="736682"/>
            <a:ext cx="7560000" cy="59096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769D9DA-0E95-CDED-9F6D-08EAD84F83A6}"/>
              </a:ext>
            </a:extLst>
          </p:cNvPr>
          <p:cNvSpPr/>
          <p:nvPr/>
        </p:nvSpPr>
        <p:spPr>
          <a:xfrm>
            <a:off x="3108792" y="2300343"/>
            <a:ext cx="1547207" cy="191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1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1FDD6-FD73-C919-6055-D8D67E37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78A9DD-B512-DF27-F8C5-0BCD01C1CE77}"/>
              </a:ext>
            </a:extLst>
          </p:cNvPr>
          <p:cNvSpPr txBox="1"/>
          <p:nvPr/>
        </p:nvSpPr>
        <p:spPr>
          <a:xfrm>
            <a:off x="336000" y="1389967"/>
            <a:ext cx="11160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Thresholds?</a:t>
            </a:r>
          </a:p>
          <a:p>
            <a:endParaRPr lang="zh-CN" altLang="en-US" sz="24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D1602F-6360-BE44-94A5-6F671CFBAE3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FCE20-F477-A086-CD66-55E2EFB3AF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pic>
        <p:nvPicPr>
          <p:cNvPr id="14" name="内容占位符 7" descr="狗躺在地上&#10;&#10;描述已自动生成">
            <a:extLst>
              <a:ext uri="{FF2B5EF4-FFF2-40B4-BE49-F238E27FC236}">
                <a16:creationId xmlns:a16="http://schemas.microsoft.com/office/drawing/2014/main" id="{0068AF34-3495-2D4E-4B2F-9A1A6E9CA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8003"/>
            <a:ext cx="1674640" cy="17627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B606A78-FE38-6E46-5B1C-F67337C53844}"/>
              </a:ext>
            </a:extLst>
          </p:cNvPr>
          <p:cNvSpPr txBox="1"/>
          <p:nvPr/>
        </p:nvSpPr>
        <p:spPr>
          <a:xfrm>
            <a:off x="3055556" y="3486038"/>
            <a:ext cx="514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True Label: Eskimo Dog</a:t>
            </a:r>
          </a:p>
        </p:txBody>
      </p:sp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B1B121D6-D134-CA50-2492-09907FE28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9" r="27163"/>
          <a:stretch/>
        </p:blipFill>
        <p:spPr>
          <a:xfrm>
            <a:off x="5736000" y="1842062"/>
            <a:ext cx="3120982" cy="155260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2B3557D-1B18-A0C8-231C-4A6E5C5E1360}"/>
              </a:ext>
            </a:extLst>
          </p:cNvPr>
          <p:cNvSpPr txBox="1"/>
          <p:nvPr/>
        </p:nvSpPr>
        <p:spPr>
          <a:xfrm>
            <a:off x="5724423" y="3518479"/>
            <a:ext cx="7398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Without Data Augmentation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ACC335-E788-AE42-9D01-A7AE2DB3F44B}"/>
              </a:ext>
            </a:extLst>
          </p:cNvPr>
          <p:cNvSpPr txBox="1"/>
          <p:nvPr/>
        </p:nvSpPr>
        <p:spPr>
          <a:xfrm>
            <a:off x="5625868" y="1213009"/>
            <a:ext cx="61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How to determine whether the probability is convincing enough?</a:t>
            </a:r>
          </a:p>
          <a:p>
            <a:r>
              <a:rPr lang="en-US" altLang="zh-CN" sz="1400" b="1" dirty="0">
                <a:solidFill>
                  <a:srgbClr val="FF0000"/>
                </a:solidFill>
              </a:rPr>
              <a:t>How to determine the object belongs to the dataset (OOD Detection)?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F8E548E3-708F-F4C2-1F57-2AD8BC219EAA}"/>
              </a:ext>
            </a:extLst>
          </p:cNvPr>
          <p:cNvCxnSpPr>
            <a:cxnSpLocks/>
            <a:endCxn id="42" idx="1"/>
          </p:cNvCxnSpPr>
          <p:nvPr/>
        </p:nvCxnSpPr>
        <p:spPr>
          <a:xfrm rot="16200000" flipV="1">
            <a:off x="5401435" y="1699052"/>
            <a:ext cx="475370" cy="26504"/>
          </a:xfrm>
          <a:prstGeom prst="bentConnector4">
            <a:avLst>
              <a:gd name="adj1" fmla="val 22484"/>
              <a:gd name="adj2" fmla="val 96251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BD5F885-9899-9957-AFB4-A706E33D1A49}"/>
              </a:ext>
            </a:extLst>
          </p:cNvPr>
          <p:cNvSpPr/>
          <p:nvPr/>
        </p:nvSpPr>
        <p:spPr>
          <a:xfrm>
            <a:off x="5761957" y="1870247"/>
            <a:ext cx="1702414" cy="237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标题 1">
            <a:extLst>
              <a:ext uri="{FF2B5EF4-FFF2-40B4-BE49-F238E27FC236}">
                <a16:creationId xmlns:a16="http://schemas.microsoft.com/office/drawing/2014/main" id="{E00E60E4-65E6-7965-EE28-3AAE0BF703C3}"/>
              </a:ext>
            </a:extLst>
          </p:cNvPr>
          <p:cNvSpPr txBox="1">
            <a:spLocks/>
          </p:cNvSpPr>
          <p:nvPr/>
        </p:nvSpPr>
        <p:spPr>
          <a:xfrm>
            <a:off x="360000" y="736682"/>
            <a:ext cx="7560000" cy="59096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FE7DCA-2E6A-C6E2-A7D2-18712F629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8"/>
          <a:stretch/>
        </p:blipFill>
        <p:spPr>
          <a:xfrm>
            <a:off x="1868687" y="3889341"/>
            <a:ext cx="811756" cy="7312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19C2735-7875-73A8-F5AA-00FE7FFDE7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2042480" y="4086236"/>
            <a:ext cx="811756" cy="73121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2EB9AFD-38E1-B50B-4388-722720217A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2214128" y="4297495"/>
            <a:ext cx="811756" cy="73121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D70BC3F-333F-DAF0-0914-B9480F0C4A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2404244" y="4515906"/>
            <a:ext cx="811756" cy="73121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60C62ED-F42C-5BF4-D32E-D68136AF2E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1950836" y="5465535"/>
            <a:ext cx="811756" cy="731218"/>
          </a:xfrm>
          <a:prstGeom prst="rect">
            <a:avLst/>
          </a:prstGeom>
        </p:spPr>
      </p:pic>
      <p:pic>
        <p:nvPicPr>
          <p:cNvPr id="44" name="Picture 2" descr="猫, 小猫, 宠物, 动物, 家猫, 宠物, 猫科动物, 坐着, 有趣的, 自然">
            <a:extLst>
              <a:ext uri="{FF2B5EF4-FFF2-40B4-BE49-F238E27FC236}">
                <a16:creationId xmlns:a16="http://schemas.microsoft.com/office/drawing/2014/main" id="{C89AE40E-16C3-C397-FB6E-AEAF8DB94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0" r="27107" b="55247"/>
          <a:stretch/>
        </p:blipFill>
        <p:spPr bwMode="auto">
          <a:xfrm>
            <a:off x="2100346" y="5645989"/>
            <a:ext cx="811756" cy="75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大象, 放牧, 家庭, 小牛, 母亲和儿童, 厚皮动物, 大动物, 大型哺乳动物">
            <a:extLst>
              <a:ext uri="{FF2B5EF4-FFF2-40B4-BE49-F238E27FC236}">
                <a16:creationId xmlns:a16="http://schemas.microsoft.com/office/drawing/2014/main" id="{3B40290D-330F-6A58-5D97-02FE3CE9F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4" t="30831" r="46547" b="38497"/>
          <a:stretch/>
        </p:blipFill>
        <p:spPr bwMode="auto">
          <a:xfrm>
            <a:off x="2345550" y="5872577"/>
            <a:ext cx="811756" cy="72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36A8523-1A67-A06C-CD44-C6A4908AFA34}"/>
              </a:ext>
            </a:extLst>
          </p:cNvPr>
          <p:cNvSpPr/>
          <p:nvPr/>
        </p:nvSpPr>
        <p:spPr>
          <a:xfrm>
            <a:off x="225026" y="4492557"/>
            <a:ext cx="1483933" cy="25600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ID - Dataset </a:t>
            </a:r>
            <a:endParaRPr lang="zh-CN" altLang="en-US" sz="1600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B395B1D-CB24-1F4B-7CBF-BD71B4268D25}"/>
              </a:ext>
            </a:extLst>
          </p:cNvPr>
          <p:cNvSpPr/>
          <p:nvPr/>
        </p:nvSpPr>
        <p:spPr>
          <a:xfrm>
            <a:off x="316060" y="5682704"/>
            <a:ext cx="1483933" cy="2560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OOD - Dataset </a:t>
            </a:r>
            <a:endParaRPr lang="zh-CN" altLang="en-US" sz="1400" dirty="0"/>
          </a:p>
        </p:txBody>
      </p:sp>
      <p:pic>
        <p:nvPicPr>
          <p:cNvPr id="5122" name="Picture 2" descr="Energy-based Out-of-distribution Detection | Papers With Code">
            <a:extLst>
              <a:ext uri="{FF2B5EF4-FFF2-40B4-BE49-F238E27FC236}">
                <a16:creationId xmlns:a16="http://schemas.microsoft.com/office/drawing/2014/main" id="{1C7B5679-F6BB-64BD-382C-82805F190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7" b="17727"/>
          <a:stretch/>
        </p:blipFill>
        <p:spPr bwMode="auto">
          <a:xfrm>
            <a:off x="3677700" y="3926984"/>
            <a:ext cx="4794386" cy="22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547EAF37-F2C4-ED4A-277B-C56156938E9C}"/>
              </a:ext>
            </a:extLst>
          </p:cNvPr>
          <p:cNvSpPr txBox="1"/>
          <p:nvPr/>
        </p:nvSpPr>
        <p:spPr>
          <a:xfrm>
            <a:off x="5656207" y="6084116"/>
            <a:ext cx="1106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Energy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2BEFBD12-93EA-95D1-BDF3-C501217AC4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7927" y="4663104"/>
            <a:ext cx="3402148" cy="116804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E4D7C51-D07E-4720-A29A-63C2303E767B}"/>
              </a:ext>
            </a:extLst>
          </p:cNvPr>
          <p:cNvSpPr txBox="1"/>
          <p:nvPr/>
        </p:nvSpPr>
        <p:spPr>
          <a:xfrm>
            <a:off x="9454842" y="6049384"/>
            <a:ext cx="2310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Max </a:t>
            </a:r>
            <a:r>
              <a:rPr lang="en-US" altLang="zh-CN" sz="1400" b="1" dirty="0" err="1"/>
              <a:t>Softmax</a:t>
            </a:r>
            <a:r>
              <a:rPr lang="en-US" altLang="zh-CN" sz="1400" b="1" dirty="0"/>
              <a:t> Probability</a:t>
            </a:r>
          </a:p>
        </p:txBody>
      </p:sp>
    </p:spTree>
    <p:extLst>
      <p:ext uri="{BB962C8B-B14F-4D97-AF65-F5344CB8AC3E}">
        <p14:creationId xmlns:p14="http://schemas.microsoft.com/office/powerpoint/2010/main" val="1513177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31238-2541-0A3F-8EC5-A70C64AA3E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01569C-27B7-6B3A-CD2C-1CE15FCA4C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9BE7A-8131-6AA5-CF07-4CA515FAA1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3074" name="Picture 2" descr="Alaskan Malamute | Description, Temperament, &amp; Facts | Britannica">
            <a:extLst>
              <a:ext uri="{FF2B5EF4-FFF2-40B4-BE49-F238E27FC236}">
                <a16:creationId xmlns:a16="http://schemas.microsoft.com/office/drawing/2014/main" id="{A7989FBE-6E17-D150-4AF7-93DAB3180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84" y="2231431"/>
            <a:ext cx="2998189" cy="214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rstanding the Canadian Eskimo Dog | CKC">
            <a:extLst>
              <a:ext uri="{FF2B5EF4-FFF2-40B4-BE49-F238E27FC236}">
                <a16:creationId xmlns:a16="http://schemas.microsoft.com/office/drawing/2014/main" id="{3B71EB14-C11F-7389-6252-1F6D3FC92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29" y="2231430"/>
            <a:ext cx="1555538" cy="214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berian Husky | Characteristics, Overview, Temperament, &amp; Facts |  Britannica">
            <a:extLst>
              <a:ext uri="{FF2B5EF4-FFF2-40B4-BE49-F238E27FC236}">
                <a16:creationId xmlns:a16="http://schemas.microsoft.com/office/drawing/2014/main" id="{4833F896-A9BA-2BEF-8FA6-B2479F23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36" y="2198569"/>
            <a:ext cx="2998685" cy="214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4B23994-D34B-F619-616E-8C70EF783D0B}"/>
              </a:ext>
            </a:extLst>
          </p:cNvPr>
          <p:cNvSpPr txBox="1"/>
          <p:nvPr/>
        </p:nvSpPr>
        <p:spPr>
          <a:xfrm>
            <a:off x="1587252" y="4451488"/>
            <a:ext cx="248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Canadian Eskimo Dog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B6BE7F-283B-6EA5-6EF7-5B54BD3A7483}"/>
              </a:ext>
            </a:extLst>
          </p:cNvPr>
          <p:cNvSpPr txBox="1"/>
          <p:nvPr/>
        </p:nvSpPr>
        <p:spPr>
          <a:xfrm>
            <a:off x="7798189" y="4384738"/>
            <a:ext cx="248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Siberian Husky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6B331A-0EB8-9938-1D13-F53E1D775740}"/>
              </a:ext>
            </a:extLst>
          </p:cNvPr>
          <p:cNvSpPr txBox="1"/>
          <p:nvPr/>
        </p:nvSpPr>
        <p:spPr>
          <a:xfrm>
            <a:off x="4330905" y="4451488"/>
            <a:ext cx="248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Alaskan Malamute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98912FC-8BA3-8F83-BBDF-C2B071DD9606}"/>
              </a:ext>
            </a:extLst>
          </p:cNvPr>
          <p:cNvSpPr txBox="1">
            <a:spLocks/>
          </p:cNvSpPr>
          <p:nvPr/>
        </p:nvSpPr>
        <p:spPr>
          <a:xfrm>
            <a:off x="360000" y="736682"/>
            <a:ext cx="7560000" cy="59096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19" name="Picture 14" descr="问题, 要求, 疑惑, 心理学, 恐惧, 不安全感, 人, 棍子人, 男人">
            <a:extLst>
              <a:ext uri="{FF2B5EF4-FFF2-40B4-BE49-F238E27FC236}">
                <a16:creationId xmlns:a16="http://schemas.microsoft.com/office/drawing/2014/main" id="{17795677-5129-F796-52AA-135FCCDE8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4881397"/>
            <a:ext cx="1248000" cy="1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5CF2D8F-A9A9-B25C-FD1B-6CE83B292FE6}"/>
              </a:ext>
            </a:extLst>
          </p:cNvPr>
          <p:cNvSpPr txBox="1"/>
          <p:nvPr/>
        </p:nvSpPr>
        <p:spPr>
          <a:xfrm>
            <a:off x="3936000" y="6129397"/>
            <a:ext cx="43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Even difficult for human experts sometimes!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99380E-B95F-1CC5-6BB2-21D0D434D715}"/>
              </a:ext>
            </a:extLst>
          </p:cNvPr>
          <p:cNvSpPr txBox="1"/>
          <p:nvPr/>
        </p:nvSpPr>
        <p:spPr>
          <a:xfrm>
            <a:off x="336000" y="1389967"/>
            <a:ext cx="11160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Mistakes?</a:t>
            </a:r>
          </a:p>
          <a:p>
            <a:endParaRPr lang="zh-CN" altLang="en-US" sz="2400" b="1" dirty="0"/>
          </a:p>
        </p:txBody>
      </p: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D3A588B4-EF7C-E217-DF54-49C0DABE7EE3}"/>
              </a:ext>
            </a:extLst>
          </p:cNvPr>
          <p:cNvSpPr/>
          <p:nvPr/>
        </p:nvSpPr>
        <p:spPr>
          <a:xfrm>
            <a:off x="6002615" y="4837405"/>
            <a:ext cx="1173385" cy="60692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Need more features!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9193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DB3711-5D05-6564-9B4E-316F1C3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D5AC04-45A4-D069-DAD1-1C078032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B3691-538C-93E9-0888-4A394234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52582B7-CA62-1287-BB14-9D81ECF649DE}"/>
              </a:ext>
            </a:extLst>
          </p:cNvPr>
          <p:cNvSpPr txBox="1">
            <a:spLocks/>
          </p:cNvSpPr>
          <p:nvPr/>
        </p:nvSpPr>
        <p:spPr>
          <a:xfrm>
            <a:off x="1416000" y="2838641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User interface &amp; project implementation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A285658-0F41-093D-44B5-E439C4DFF5EA}"/>
              </a:ext>
            </a:extLst>
          </p:cNvPr>
          <p:cNvSpPr txBox="1">
            <a:spLocks/>
          </p:cNvSpPr>
          <p:nvPr/>
        </p:nvSpPr>
        <p:spPr>
          <a:xfrm>
            <a:off x="-2544000" y="3544824"/>
            <a:ext cx="9360000" cy="146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en-US" altLang="zh-CN" dirty="0"/>
              <a:t>                                                                                                           </a:t>
            </a:r>
            <a:r>
              <a:rPr lang="en-US" altLang="zh-CN" dirty="0" err="1"/>
              <a:t>Xiaoyan</a:t>
            </a:r>
            <a:r>
              <a:rPr lang="en-US" altLang="zh-CN" dirty="0"/>
              <a:t> </a:t>
            </a:r>
            <a:r>
              <a:rPr lang="en-US" altLang="zh-CN" dirty="0" err="1"/>
              <a:t>Xue</a:t>
            </a:r>
            <a:endParaRPr lang="en-US" altLang="zh-CN" dirty="0"/>
          </a:p>
          <a:p>
            <a:endParaRPr lang="de-D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5B7DD3-A36F-53C9-818C-B18DF106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6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dirty="0"/>
              <a:t>Project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0AEF626-B753-E95D-8138-25A329B400B9}"/>
              </a:ext>
            </a:extLst>
          </p:cNvPr>
          <p:cNvSpPr/>
          <p:nvPr/>
        </p:nvSpPr>
        <p:spPr>
          <a:xfrm>
            <a:off x="359999" y="4194622"/>
            <a:ext cx="2286251" cy="20180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FEE19-D952-834E-659E-935EE06B04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1B0045-1B26-E602-31AE-F4AAD29EAFE1}"/>
              </a:ext>
            </a:extLst>
          </p:cNvPr>
          <p:cNvCxnSpPr/>
          <p:nvPr/>
        </p:nvCxnSpPr>
        <p:spPr>
          <a:xfrm>
            <a:off x="8256000" y="2474541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AB0027B-EB69-3E9D-683D-E21BAD821588}"/>
              </a:ext>
            </a:extLst>
          </p:cNvPr>
          <p:cNvCxnSpPr/>
          <p:nvPr/>
        </p:nvCxnSpPr>
        <p:spPr>
          <a:xfrm>
            <a:off x="2856000" y="2440313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9941E5-098F-F6FD-0EEE-644BAFFF43CA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F9DA0E-0B79-E63D-85D2-644E195321B6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020908-39C2-1704-0179-BEBC02DC0395}"/>
              </a:ext>
            </a:extLst>
          </p:cNvPr>
          <p:cNvSpPr txBox="1"/>
          <p:nvPr/>
        </p:nvSpPr>
        <p:spPr>
          <a:xfrm>
            <a:off x="1002651" y="4288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759186-2494-5273-3227-19D5A6F558CB}"/>
              </a:ext>
            </a:extLst>
          </p:cNvPr>
          <p:cNvSpPr/>
          <p:nvPr/>
        </p:nvSpPr>
        <p:spPr>
          <a:xfrm>
            <a:off x="625419" y="5193917"/>
            <a:ext cx="1755422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DAC008B-2B97-1994-5AA9-ADC298F16565}"/>
              </a:ext>
            </a:extLst>
          </p:cNvPr>
          <p:cNvSpPr/>
          <p:nvPr/>
        </p:nvSpPr>
        <p:spPr>
          <a:xfrm>
            <a:off x="625793" y="5630232"/>
            <a:ext cx="1755048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A2EB611-8A01-18B1-F6B3-59DDCE13AAE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2A2AF7-230E-8AEB-B870-C8A0460AC1E0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235D15F-7BF6-7DBD-C4DE-4834886ECDAE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DC0FDFE-780C-34C7-6016-6534F7BD2C55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3AFF484-0354-7DC5-2A1C-2FC95A6E9EA7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0E56C6E-5873-B6A7-B8C4-A535959E87DE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106F5EF-4C77-58E1-B0A7-B4AC36664C0A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6A1256A-A143-51AB-ECDE-F445C463F08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1246C7-2BEA-CD63-A3D3-186B1089048D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854D4BA-3D3C-F210-C8E7-E035C163EC00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D67F795-D73B-FD1D-59DE-D126652FB4DE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61DC7E7-7EC7-3FDA-425B-C6190ABA5769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EB1CE82-E230-78EF-0E41-EA5A0AEC4EDA}"/>
              </a:ext>
            </a:extLst>
          </p:cNvPr>
          <p:cNvSpPr/>
          <p:nvPr/>
        </p:nvSpPr>
        <p:spPr>
          <a:xfrm>
            <a:off x="625473" y="4737022"/>
            <a:ext cx="1755422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0210FBB-352C-FFFB-B363-9F0C3A134711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90862AD-6411-E4E0-80F0-F4CD8A1F2E77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20DEBEC-8C60-DFB6-3CF3-78667081F08A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F67B48F-1CB9-1173-3C93-BA8AEFA4645B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90FE42A-7AFD-CC1E-491E-0D9BBF01D32E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sz="3200" dirty="0"/>
              <a:t>T</a:t>
            </a:r>
            <a:r>
              <a:rPr lang="en-US" altLang="zh-CN" sz="3200" dirty="0" err="1"/>
              <a:t>ech</a:t>
            </a:r>
            <a:r>
              <a:rPr lang="en-US" altLang="zh-CN" sz="3200" dirty="0"/>
              <a:t> stacks</a:t>
            </a:r>
            <a:endParaRPr lang="de-DE" sz="32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78451BA-6898-1C5C-7002-2C235D3BFC6A}"/>
              </a:ext>
            </a:extLst>
          </p:cNvPr>
          <p:cNvSpPr/>
          <p:nvPr/>
        </p:nvSpPr>
        <p:spPr>
          <a:xfrm>
            <a:off x="322368" y="2713820"/>
            <a:ext cx="2323883" cy="12676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70B20-5543-6C21-EDF7-0A790E84EB50}"/>
              </a:ext>
            </a:extLst>
          </p:cNvPr>
          <p:cNvSpPr txBox="1"/>
          <p:nvPr/>
        </p:nvSpPr>
        <p:spPr>
          <a:xfrm>
            <a:off x="900594" y="2820007"/>
            <a:ext cx="118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MATLAB</a:t>
            </a:r>
            <a:endParaRPr lang="zh-CN" altLang="en-US" b="1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1AED301-3F2D-8B36-B866-24075F8C97BC}"/>
              </a:ext>
            </a:extLst>
          </p:cNvPr>
          <p:cNvSpPr/>
          <p:nvPr/>
        </p:nvSpPr>
        <p:spPr>
          <a:xfrm>
            <a:off x="425712" y="3283992"/>
            <a:ext cx="2107335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Batch Processor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11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 flow</a:t>
            </a:r>
            <a:endParaRPr lang="de-DE" sz="3200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0BDDD6D-0B13-5752-BA5E-766EBE3CE290}"/>
              </a:ext>
            </a:extLst>
          </p:cNvPr>
          <p:cNvSpPr txBox="1">
            <a:spLocks/>
          </p:cNvSpPr>
          <p:nvPr/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800" kern="1200" spc="8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627DDD-82B9-48A8-B89B-3940DC576726}" type="datetime1">
              <a:rPr lang="de-DE" altLang="zh-CN" smtClean="0"/>
              <a:pPr/>
              <a:t>06.02.2024</a:t>
            </a:fld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38A7152-C5F9-38E1-E90F-810AB13E6C2A}"/>
              </a:ext>
            </a:extLst>
          </p:cNvPr>
          <p:cNvSpPr txBox="1">
            <a:spLocks/>
          </p:cNvSpPr>
          <p:nvPr/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4C09-65E4-4AD7-8D55-83CBD210ED85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BFD96E6-9135-4797-4ABA-3DCC6CD7835B}"/>
              </a:ext>
            </a:extLst>
          </p:cNvPr>
          <p:cNvSpPr/>
          <p:nvPr/>
        </p:nvSpPr>
        <p:spPr>
          <a:xfrm>
            <a:off x="360000" y="2717012"/>
            <a:ext cx="2136000" cy="3495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CBC690-EE94-E874-185E-DCEF847951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E4925E-D9F9-5A5F-CC81-160D2901BB24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664EFF-5823-2E63-6FD8-1F902CA295DC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A671DE-84E5-DAB1-59F6-511C7FD4A9CE}"/>
              </a:ext>
            </a:extLst>
          </p:cNvPr>
          <p:cNvSpPr txBox="1"/>
          <p:nvPr/>
        </p:nvSpPr>
        <p:spPr>
          <a:xfrm>
            <a:off x="850743" y="283039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B337628-1F4D-FB28-4324-53060A7E1618}"/>
              </a:ext>
            </a:extLst>
          </p:cNvPr>
          <p:cNvSpPr/>
          <p:nvPr/>
        </p:nvSpPr>
        <p:spPr>
          <a:xfrm>
            <a:off x="606101" y="4073006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C42664-489D-24F8-16EB-68A166740769}"/>
              </a:ext>
            </a:extLst>
          </p:cNvPr>
          <p:cNvSpPr/>
          <p:nvPr/>
        </p:nvSpPr>
        <p:spPr>
          <a:xfrm>
            <a:off x="606101" y="4707653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6036A1-C64C-F609-B070-A5007DED59BB}"/>
              </a:ext>
            </a:extLst>
          </p:cNvPr>
          <p:cNvSpPr/>
          <p:nvPr/>
        </p:nvSpPr>
        <p:spPr>
          <a:xfrm>
            <a:off x="597175" y="5319456"/>
            <a:ext cx="1538826" cy="36933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User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A40B6A2-A616-AC93-9BF3-D965C31B4E8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784C62B-AFD8-8CB1-5C2D-EF951EA76B1C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28F5751-7A1F-C83F-674C-F4A80B212040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0B258CE-4765-C8AF-5386-0DD594916CFA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22018C3-DB19-AF8A-E5D9-9142244DA89A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C801418-0FFF-0593-8889-64076359FB63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65DD9F3-0683-EE45-E0E8-E1C4414D10B5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042BA5C-F51E-4A45-6B57-EFAD1BC2AD6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32F07F7-F545-F542-B620-4CE659EB22B1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6C76A91-B059-9643-BC9B-573353C06D19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2812259-9609-F140-3819-72E4F7D1A29B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C52B1BA-4C44-F9DB-E2DA-8A04111D0222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1846199-6423-8021-2F7A-FF22BDEBF53A}"/>
              </a:ext>
            </a:extLst>
          </p:cNvPr>
          <p:cNvSpPr/>
          <p:nvPr/>
        </p:nvSpPr>
        <p:spPr>
          <a:xfrm>
            <a:off x="606101" y="3468658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BAC1C8-55FC-152B-32D8-CE488AAACBA8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054D420-5C53-A298-EEAE-A4BE0FECB5A6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61AAFA5-7A93-5634-7D95-407F0337615C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6A1DCCA-FFBC-470D-5768-4C107C894984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06D1BC4-6474-F94F-79B6-CF510830E5D3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355CB04-2E7A-E400-C07A-EF0C197BEAD9}"/>
              </a:ext>
            </a:extLst>
          </p:cNvPr>
          <p:cNvGrpSpPr/>
          <p:nvPr/>
        </p:nvGrpSpPr>
        <p:grpSpPr>
          <a:xfrm>
            <a:off x="7672554" y="3412446"/>
            <a:ext cx="2472716" cy="403511"/>
            <a:chOff x="7672554" y="3412446"/>
            <a:chExt cx="2472716" cy="403511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5E21836-330E-626E-3B11-AEF6DE9F6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2F0A14A-425E-7475-40FF-5976862642EC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1. HTML  Request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35E0D3C-B350-8B55-EAFB-98CACD79B701}"/>
              </a:ext>
            </a:extLst>
          </p:cNvPr>
          <p:cNvGrpSpPr/>
          <p:nvPr/>
        </p:nvGrpSpPr>
        <p:grpSpPr>
          <a:xfrm>
            <a:off x="2117110" y="2943241"/>
            <a:ext cx="2472716" cy="403511"/>
            <a:chOff x="7672554" y="3412446"/>
            <a:chExt cx="2472716" cy="403511"/>
          </a:xfrm>
        </p:grpSpPr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E10A8ECA-C8BD-9ED7-2386-ECBACCCAE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5AE66F8-D598-40B9-8094-D3D64696E23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2. MYSQL Query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2980464-7AC8-DB61-6F82-BE63BF252B1A}"/>
              </a:ext>
            </a:extLst>
          </p:cNvPr>
          <p:cNvGrpSpPr/>
          <p:nvPr/>
        </p:nvGrpSpPr>
        <p:grpSpPr>
          <a:xfrm>
            <a:off x="2148000" y="4727371"/>
            <a:ext cx="2472716" cy="575881"/>
            <a:chOff x="7670751" y="3396665"/>
            <a:chExt cx="2472716" cy="575881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4B6066B-09B9-453E-C29F-6008902280DA}"/>
                </a:ext>
              </a:extLst>
            </p:cNvPr>
            <p:cNvCxnSpPr>
              <a:cxnSpLocks/>
            </p:cNvCxnSpPr>
            <p:nvPr/>
          </p:nvCxnSpPr>
          <p:spPr>
            <a:xfrm>
              <a:off x="7877863" y="3396665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F25319-D98E-C5EC-9964-878C430756DC}"/>
                </a:ext>
              </a:extLst>
            </p:cNvPr>
            <p:cNvSpPr txBox="1"/>
            <p:nvPr/>
          </p:nvSpPr>
          <p:spPr>
            <a:xfrm>
              <a:off x="7670751" y="3510881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3. Invoke Python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Classifier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54865C1-AC81-9DA2-0C2C-3C8F36F5AA8E}"/>
              </a:ext>
            </a:extLst>
          </p:cNvPr>
          <p:cNvGrpSpPr/>
          <p:nvPr/>
        </p:nvGrpSpPr>
        <p:grpSpPr>
          <a:xfrm>
            <a:off x="2152801" y="5721524"/>
            <a:ext cx="2472716" cy="547710"/>
            <a:chOff x="7672554" y="3452913"/>
            <a:chExt cx="2472716" cy="547710"/>
          </a:xfrm>
        </p:grpSpPr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9F02CE4D-0934-C4D6-2747-26A02CC34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220" y="3452913"/>
              <a:ext cx="927651" cy="77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F9829CC-97D6-C07F-8EA6-C768A4AEB00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4.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Class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70FB066-210E-0F50-06EC-3DC242590D67}"/>
              </a:ext>
            </a:extLst>
          </p:cNvPr>
          <p:cNvGrpSpPr/>
          <p:nvPr/>
        </p:nvGrpSpPr>
        <p:grpSpPr>
          <a:xfrm>
            <a:off x="2139944" y="3848920"/>
            <a:ext cx="2472716" cy="556877"/>
            <a:chOff x="7641658" y="3503990"/>
            <a:chExt cx="2472716" cy="556877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52A7D9E6-2B86-4B9B-21D0-DA91CEBD5F39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11A471-B8FC-6ADD-E587-FDF0AF452F25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5.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4FEFB56-CE46-60F8-51FE-930A04B6C096}"/>
              </a:ext>
            </a:extLst>
          </p:cNvPr>
          <p:cNvGrpSpPr/>
          <p:nvPr/>
        </p:nvGrpSpPr>
        <p:grpSpPr>
          <a:xfrm>
            <a:off x="7714561" y="4242395"/>
            <a:ext cx="2472716" cy="556877"/>
            <a:chOff x="7641658" y="3503990"/>
            <a:chExt cx="2472716" cy="556877"/>
          </a:xfrm>
        </p:grpSpPr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0850A95-020F-EC70-8001-49E32E29E1BB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1DA115E-5A8B-79FE-074E-AD6DF847BDA9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6. Display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28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database</a:t>
            </a:r>
            <a:endParaRPr lang="de-DE" sz="32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5033F04-4E0D-556A-CFC0-A922B29B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5" y="2994662"/>
            <a:ext cx="3179012" cy="204787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1BBE61C-3D9E-8C8F-4585-4015B1F6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88" y="3429781"/>
            <a:ext cx="3179012" cy="101508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C02E5A4-349B-6C47-6092-BF3004AA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00" y="3042935"/>
            <a:ext cx="4086225" cy="2047875"/>
          </a:xfrm>
          <a:prstGeom prst="rect">
            <a:avLst/>
          </a:prstGeom>
        </p:spPr>
      </p:pic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283D9FD-D120-692C-7CE3-B69FBE7B0954}"/>
              </a:ext>
            </a:extLst>
          </p:cNvPr>
          <p:cNvCxnSpPr>
            <a:cxnSpLocks/>
          </p:cNvCxnSpPr>
          <p:nvPr/>
        </p:nvCxnSpPr>
        <p:spPr>
          <a:xfrm>
            <a:off x="3229630" y="3646895"/>
            <a:ext cx="824501" cy="7200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AF67795F-687C-9A05-94E5-E8E818F3546F}"/>
              </a:ext>
            </a:extLst>
          </p:cNvPr>
          <p:cNvCxnSpPr>
            <a:cxnSpLocks/>
          </p:cNvCxnSpPr>
          <p:nvPr/>
        </p:nvCxnSpPr>
        <p:spPr>
          <a:xfrm flipV="1">
            <a:off x="7109319" y="3789000"/>
            <a:ext cx="891181" cy="41056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0AC64C0-28C5-A2A0-2FCE-FBA69899D068}"/>
              </a:ext>
            </a:extLst>
          </p:cNvPr>
          <p:cNvSpPr/>
          <p:nvPr/>
        </p:nvSpPr>
        <p:spPr>
          <a:xfrm>
            <a:off x="868687" y="2469965"/>
            <a:ext cx="2006728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DBDAAA9A-C4CB-7BF9-BF3F-215B7FDB1B47}"/>
              </a:ext>
            </a:extLst>
          </p:cNvPr>
          <p:cNvSpPr/>
          <p:nvPr/>
        </p:nvSpPr>
        <p:spPr>
          <a:xfrm>
            <a:off x="4821016" y="2869706"/>
            <a:ext cx="1629548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88682D8-6EEA-EB19-2090-6E2A8DBE5FD4}"/>
              </a:ext>
            </a:extLst>
          </p:cNvPr>
          <p:cNvSpPr/>
          <p:nvPr/>
        </p:nvSpPr>
        <p:spPr>
          <a:xfrm>
            <a:off x="9248734" y="2500374"/>
            <a:ext cx="16725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76B1AA-3E8A-8BA7-B7F2-37A9E2C7DD91}"/>
              </a:ext>
            </a:extLst>
          </p:cNvPr>
          <p:cNvSpPr txBox="1"/>
          <p:nvPr/>
        </p:nvSpPr>
        <p:spPr>
          <a:xfrm>
            <a:off x="284500" y="5277118"/>
            <a:ext cx="3855500" cy="954107"/>
          </a:xfrm>
          <a:prstGeom prst="rect">
            <a:avLst/>
          </a:prstGeom>
          <a:noFill/>
          <a:ln w="28575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Stored basic breed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Can be added/updated with more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Link for Wikipedia needs auto-checking regularly.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64D2A6-A313-9880-0F94-86FF56B76084}"/>
              </a:ext>
            </a:extLst>
          </p:cNvPr>
          <p:cNvSpPr txBox="1"/>
          <p:nvPr/>
        </p:nvSpPr>
        <p:spPr>
          <a:xfrm>
            <a:off x="7977968" y="5313655"/>
            <a:ext cx="4214032" cy="307777"/>
          </a:xfrm>
          <a:prstGeom prst="rect">
            <a:avLst/>
          </a:prstGeom>
          <a:noFill/>
          <a:ln w="28575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Stored record information which user inputs.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77327D-DB93-9325-CC6D-EE06ED0EF7B0}"/>
              </a:ext>
            </a:extLst>
          </p:cNvPr>
          <p:cNvSpPr txBox="1"/>
          <p:nvPr/>
        </p:nvSpPr>
        <p:spPr>
          <a:xfrm>
            <a:off x="3780747" y="4565483"/>
            <a:ext cx="3855500" cy="738664"/>
          </a:xfrm>
          <a:prstGeom prst="rect">
            <a:avLst/>
          </a:prstGeom>
          <a:noFill/>
          <a:ln w="28575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Stored model prediction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Connected with Breed and Record table with breed.id and record.id</a:t>
            </a:r>
          </a:p>
        </p:txBody>
      </p:sp>
    </p:spTree>
    <p:extLst>
      <p:ext uri="{BB962C8B-B14F-4D97-AF65-F5344CB8AC3E}">
        <p14:creationId xmlns:p14="http://schemas.microsoft.com/office/powerpoint/2010/main" val="117155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9551762-CC1B-4A37-CA6D-07922BD2CE3B}"/>
              </a:ext>
            </a:extLst>
          </p:cNvPr>
          <p:cNvSpPr/>
          <p:nvPr/>
        </p:nvSpPr>
        <p:spPr>
          <a:xfrm>
            <a:off x="476713" y="3550754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COLLECTION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STRUCTURE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26" name="图形 25" descr="程序员">
            <a:extLst>
              <a:ext uri="{FF2B5EF4-FFF2-40B4-BE49-F238E27FC236}">
                <a16:creationId xmlns:a16="http://schemas.microsoft.com/office/drawing/2014/main" id="{5DBD0708-94DD-34B7-B546-3BE0C467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593" y="4725197"/>
            <a:ext cx="914400" cy="9144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7D813606-933E-4301-B31B-C3FC53E5C72D}"/>
              </a:ext>
            </a:extLst>
          </p:cNvPr>
          <p:cNvGrpSpPr/>
          <p:nvPr/>
        </p:nvGrpSpPr>
        <p:grpSpPr>
          <a:xfrm>
            <a:off x="4569691" y="1859550"/>
            <a:ext cx="2160000" cy="1567054"/>
            <a:chOff x="4263215" y="2110331"/>
            <a:chExt cx="2160000" cy="1567054"/>
          </a:xfrm>
        </p:grpSpPr>
        <p:pic>
          <p:nvPicPr>
            <p:cNvPr id="24" name="图形 23" descr="教授">
              <a:extLst>
                <a:ext uri="{FF2B5EF4-FFF2-40B4-BE49-F238E27FC236}">
                  <a16:creationId xmlns:a16="http://schemas.microsoft.com/office/drawing/2014/main" id="{069B1CB8-315D-8A3C-9437-DFB3D977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2233" y="2110331"/>
              <a:ext cx="914400" cy="9144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A6077EC-5EBD-0A87-072D-FC091E2174AB}"/>
                </a:ext>
              </a:extLst>
            </p:cNvPr>
            <p:cNvSpPr txBox="1"/>
            <p:nvPr/>
          </p:nvSpPr>
          <p:spPr>
            <a:xfrm>
              <a:off x="4263215" y="3031054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Johannes </a:t>
              </a:r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Wowra</a:t>
              </a:r>
              <a:endParaRPr lang="en-US" altLang="zh-CN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Supervisor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F93BFA3-0432-ABC2-EDB5-89005FAEC360}"/>
              </a:ext>
            </a:extLst>
          </p:cNvPr>
          <p:cNvSpPr txBox="1"/>
          <p:nvPr/>
        </p:nvSpPr>
        <p:spPr>
          <a:xfrm>
            <a:off x="262793" y="5623271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Jian Jiang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0B90ED5-A1CB-54CB-60CB-DE8800CD9AB3}"/>
              </a:ext>
            </a:extLst>
          </p:cNvPr>
          <p:cNvGrpSpPr/>
          <p:nvPr/>
        </p:nvGrpSpPr>
        <p:grpSpPr>
          <a:xfrm>
            <a:off x="1606006" y="4708871"/>
            <a:ext cx="2160000" cy="1300058"/>
            <a:chOff x="1713518" y="4396150"/>
            <a:chExt cx="2160000" cy="1300058"/>
          </a:xfrm>
        </p:grpSpPr>
        <p:pic>
          <p:nvPicPr>
            <p:cNvPr id="27" name="图形 26" descr="程序员">
              <a:extLst>
                <a:ext uri="{FF2B5EF4-FFF2-40B4-BE49-F238E27FC236}">
                  <a16:creationId xmlns:a16="http://schemas.microsoft.com/office/drawing/2014/main" id="{FF41AFAE-A5EA-5DB1-2F4D-039E86ED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D69E5E9-030F-64C2-4C6B-B786E223B095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Haoyue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Zhu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4195358-C903-DFC9-9B49-CBC7A500A5E0}"/>
              </a:ext>
            </a:extLst>
          </p:cNvPr>
          <p:cNvGrpSpPr/>
          <p:nvPr/>
        </p:nvGrpSpPr>
        <p:grpSpPr>
          <a:xfrm>
            <a:off x="4317681" y="4725197"/>
            <a:ext cx="2160000" cy="1300058"/>
            <a:chOff x="1713518" y="4396150"/>
            <a:chExt cx="2160000" cy="1300058"/>
          </a:xfrm>
        </p:grpSpPr>
        <p:pic>
          <p:nvPicPr>
            <p:cNvPr id="39" name="图形 38" descr="程序员">
              <a:extLst>
                <a:ext uri="{FF2B5EF4-FFF2-40B4-BE49-F238E27FC236}">
                  <a16:creationId xmlns:a16="http://schemas.microsoft.com/office/drawing/2014/main" id="{071D2218-B5F4-BDC8-932E-91D7939F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2EA0022-CA38-1A42-76DA-7008C80B4186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Keren Zhou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402CEF4-6888-2128-B14A-08D30A00FB22}"/>
              </a:ext>
            </a:extLst>
          </p:cNvPr>
          <p:cNvGrpSpPr/>
          <p:nvPr/>
        </p:nvGrpSpPr>
        <p:grpSpPr>
          <a:xfrm>
            <a:off x="5737447" y="4692545"/>
            <a:ext cx="2160000" cy="1300058"/>
            <a:chOff x="1713518" y="4396150"/>
            <a:chExt cx="2160000" cy="1300058"/>
          </a:xfrm>
        </p:grpSpPr>
        <p:pic>
          <p:nvPicPr>
            <p:cNvPr id="42" name="图形 41" descr="程序员">
              <a:extLst>
                <a:ext uri="{FF2B5EF4-FFF2-40B4-BE49-F238E27FC236}">
                  <a16:creationId xmlns:a16="http://schemas.microsoft.com/office/drawing/2014/main" id="{421AFE2E-97F1-85E6-745E-1F238197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C491F18-06F3-ABC6-255B-D24D73014740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Ruize Xia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D197F-6E2C-6012-6AB3-B0F7EBA7B009}"/>
              </a:ext>
            </a:extLst>
          </p:cNvPr>
          <p:cNvGrpSpPr/>
          <p:nvPr/>
        </p:nvGrpSpPr>
        <p:grpSpPr>
          <a:xfrm>
            <a:off x="9099619" y="4708871"/>
            <a:ext cx="2160000" cy="1300058"/>
            <a:chOff x="1713518" y="4396150"/>
            <a:chExt cx="2160000" cy="1300058"/>
          </a:xfrm>
        </p:grpSpPr>
        <p:pic>
          <p:nvPicPr>
            <p:cNvPr id="45" name="图形 44" descr="程序员">
              <a:extLst>
                <a:ext uri="{FF2B5EF4-FFF2-40B4-BE49-F238E27FC236}">
                  <a16:creationId xmlns:a16="http://schemas.microsoft.com/office/drawing/2014/main" id="{0929251A-5D6B-7930-2E3C-36EB25086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F08C064-EDA4-04A3-89AF-3C895186A8FC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Xiaoyan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Xue</a:t>
              </a: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1E8C1445-B468-5183-A498-2796E4488459}"/>
              </a:ext>
            </a:extLst>
          </p:cNvPr>
          <p:cNvSpPr/>
          <p:nvPr/>
        </p:nvSpPr>
        <p:spPr>
          <a:xfrm>
            <a:off x="4353211" y="3550754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TRAINGING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229BCDC-46D2-82AE-E9E4-9141C873C6AF}"/>
              </a:ext>
            </a:extLst>
          </p:cNvPr>
          <p:cNvSpPr/>
          <p:nvPr/>
        </p:nvSpPr>
        <p:spPr>
          <a:xfrm>
            <a:off x="8280612" y="3537760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IMPLEMENTATION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9B4639-2FA9-01D0-BCD1-F8208029A5C0}"/>
              </a:ext>
            </a:extLst>
          </p:cNvPr>
          <p:cNvSpPr/>
          <p:nvPr/>
        </p:nvSpPr>
        <p:spPr>
          <a:xfrm>
            <a:off x="476713" y="4192522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 AUGMENTATION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E83BAEE-0BD5-28B0-3905-C75E5B511091}"/>
              </a:ext>
            </a:extLst>
          </p:cNvPr>
          <p:cNvSpPr/>
          <p:nvPr/>
        </p:nvSpPr>
        <p:spPr>
          <a:xfrm>
            <a:off x="4353211" y="4170688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EVALUATION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942D043-20A9-31B1-65C1-C375F1AA869A}"/>
              </a:ext>
            </a:extLst>
          </p:cNvPr>
          <p:cNvSpPr/>
          <p:nvPr/>
        </p:nvSpPr>
        <p:spPr>
          <a:xfrm>
            <a:off x="8280612" y="4155631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7249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BACKEND</a:t>
            </a:r>
            <a:endParaRPr lang="de-DE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4C876D-E773-7D26-A552-501C4F58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" y="2433868"/>
            <a:ext cx="5635640" cy="10852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A98826F-8162-1952-9F09-0089B0EC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1" y="3788999"/>
            <a:ext cx="5699366" cy="69520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88C1E6-484A-B934-670C-CB6A1416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" y="4739872"/>
            <a:ext cx="5683526" cy="15776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DF7F671-9D61-2443-A407-0D0BBC2A5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123" y="4044843"/>
            <a:ext cx="5465874" cy="2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3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UI display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frontEND</a:t>
            </a:r>
            <a:endParaRPr lang="de-DE" sz="32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3018436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Demo display!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620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4541F17-716F-DBE9-7097-23E1B30CC5A2}"/>
              </a:ext>
            </a:extLst>
          </p:cNvPr>
          <p:cNvSpPr txBox="1">
            <a:spLocks/>
          </p:cNvSpPr>
          <p:nvPr/>
        </p:nvSpPr>
        <p:spPr>
          <a:xfrm>
            <a:off x="2136000" y="2709000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altLang="zh-CN" dirty="0"/>
              <a:t>Related work</a:t>
            </a:r>
            <a:endParaRPr lang="de-DE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62DB71-1DA0-6232-0B4E-0FBA33D1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1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13A8-A666-CEE5-6555-E356C92D3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E9F83-3C94-6B6B-F8E0-5EBFD069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RELATED WORK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3F64F3-CFED-7D66-ECFE-8B9474E7513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160BAE-E01F-578D-0737-6E41A428AD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AD412-9D39-60A5-DF81-067B787A33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4262F01-879F-455B-B6EB-4765AA225D93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de-DE" sz="32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21B5FDC2-8CCE-E157-5F2B-C11A913186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8090269"/>
              </p:ext>
            </p:extLst>
          </p:nvPr>
        </p:nvGraphicFramePr>
        <p:xfrm>
          <a:off x="1079996" y="1145997"/>
          <a:ext cx="9696004" cy="4992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5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RELATED WORK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de-DE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E255CA-C551-50D3-4601-BFAEE7E7C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1539809"/>
            <a:ext cx="5793248" cy="43449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27E2D9A-4EBD-4D81-95B4-77405F0D73EE}"/>
              </a:ext>
            </a:extLst>
          </p:cNvPr>
          <p:cNvSpPr/>
          <p:nvPr/>
        </p:nvSpPr>
        <p:spPr>
          <a:xfrm>
            <a:off x="6816000" y="1810951"/>
            <a:ext cx="2880000" cy="3549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0469F43-4FB6-6FD8-5A44-20AF3F97AC64}"/>
              </a:ext>
            </a:extLst>
          </p:cNvPr>
          <p:cNvSpPr txBox="1">
            <a:spLocks/>
          </p:cNvSpPr>
          <p:nvPr/>
        </p:nvSpPr>
        <p:spPr>
          <a:xfrm>
            <a:off x="360000" y="79360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Bounding box</a:t>
            </a:r>
            <a:endParaRPr lang="de-DE" sz="3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2C9BC62-048B-76FE-972F-647D51A8FF5B}"/>
              </a:ext>
            </a:extLst>
          </p:cNvPr>
          <p:cNvCxnSpPr/>
          <p:nvPr/>
        </p:nvCxnSpPr>
        <p:spPr>
          <a:xfrm flipV="1">
            <a:off x="6812374" y="5396896"/>
            <a:ext cx="0" cy="36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F3DA60-BD58-6830-1634-1089002476D5}"/>
              </a:ext>
            </a:extLst>
          </p:cNvPr>
          <p:cNvCxnSpPr/>
          <p:nvPr/>
        </p:nvCxnSpPr>
        <p:spPr>
          <a:xfrm flipV="1">
            <a:off x="9689132" y="5520993"/>
            <a:ext cx="0" cy="36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6E33C25-E2E8-FD16-B59C-3F1DE0C75403}"/>
              </a:ext>
            </a:extLst>
          </p:cNvPr>
          <p:cNvCxnSpPr>
            <a:cxnSpLocks/>
          </p:cNvCxnSpPr>
          <p:nvPr/>
        </p:nvCxnSpPr>
        <p:spPr>
          <a:xfrm>
            <a:off x="6096000" y="5346387"/>
            <a:ext cx="548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FA6052-8FE3-B5F0-ADED-B0E06ACC832A}"/>
              </a:ext>
            </a:extLst>
          </p:cNvPr>
          <p:cNvCxnSpPr>
            <a:cxnSpLocks/>
          </p:cNvCxnSpPr>
          <p:nvPr/>
        </p:nvCxnSpPr>
        <p:spPr>
          <a:xfrm>
            <a:off x="6096000" y="1860371"/>
            <a:ext cx="548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652554A-1CB4-F3BD-0EFC-38649F4407A8}"/>
              </a:ext>
            </a:extLst>
          </p:cNvPr>
          <p:cNvSpPr txBox="1"/>
          <p:nvPr/>
        </p:nvSpPr>
        <p:spPr>
          <a:xfrm>
            <a:off x="5152259" y="513679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y_min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603C99-C758-6A84-B500-E35F53795B96}"/>
              </a:ext>
            </a:extLst>
          </p:cNvPr>
          <p:cNvSpPr txBox="1"/>
          <p:nvPr/>
        </p:nvSpPr>
        <p:spPr>
          <a:xfrm>
            <a:off x="5162752" y="1663074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y_max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15183B5-8DE8-D925-0FFC-3F106BCA7968}"/>
              </a:ext>
            </a:extLst>
          </p:cNvPr>
          <p:cNvSpPr txBox="1"/>
          <p:nvPr/>
        </p:nvSpPr>
        <p:spPr>
          <a:xfrm>
            <a:off x="6370001" y="578537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x_min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44ED129-B037-1BE1-9889-A07BDB58E3DC}"/>
              </a:ext>
            </a:extLst>
          </p:cNvPr>
          <p:cNvSpPr txBox="1"/>
          <p:nvPr/>
        </p:nvSpPr>
        <p:spPr>
          <a:xfrm>
            <a:off x="9320009" y="5819901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x_max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61B72A-0608-D5E2-5566-6CD5FC3BC228}"/>
              </a:ext>
            </a:extLst>
          </p:cNvPr>
          <p:cNvSpPr txBox="1"/>
          <p:nvPr/>
        </p:nvSpPr>
        <p:spPr>
          <a:xfrm>
            <a:off x="346570" y="2369101"/>
            <a:ext cx="43094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  <a:ea typeface="+mn-ea"/>
                <a:cs typeface="+mn-cs"/>
              </a:rPr>
              <a:t>Data Augmentation: Use bounding box to get precise dog positions in the image.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</a:rPr>
              <a:t>It helps to identify the breed information and extract useful features for model training.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</a:rPr>
              <a:t>Randomly cropping to full backgrounds also can be prevented with the help of bounding boxes.</a:t>
            </a:r>
            <a:endPara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92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9">
            <a:extLst>
              <a:ext uri="{FF2B5EF4-FFF2-40B4-BE49-F238E27FC236}">
                <a16:creationId xmlns:a16="http://schemas.microsoft.com/office/drawing/2014/main" id="{CE1B08AF-1630-D3E6-7A2B-D855EC020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3600" dirty="0">
                <a:latin typeface="Gabriola" panose="04040605051002020D02" pitchFamily="82" charset="0"/>
              </a:rPr>
              <a:t>Any questions?</a:t>
            </a:r>
            <a:endParaRPr lang="de-DE" altLang="zh-CN" sz="3600" dirty="0">
              <a:latin typeface="Gabriola" panose="04040605051002020D02" pitchFamily="82" charset="0"/>
            </a:endParaRPr>
          </a:p>
          <a:p>
            <a:endParaRPr lang="zh-CN" alt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252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Thanks for watching!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692467-9291-7D0E-4121-8C92C3E1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  <p:sp>
        <p:nvSpPr>
          <p:cNvPr id="14" name="副标题 5">
            <a:extLst>
              <a:ext uri="{FF2B5EF4-FFF2-40B4-BE49-F238E27FC236}">
                <a16:creationId xmlns:a16="http://schemas.microsoft.com/office/drawing/2014/main" id="{FBF238BD-8AC4-25DD-5995-E13C8491FDB3}"/>
              </a:ext>
            </a:extLst>
          </p:cNvPr>
          <p:cNvSpPr txBox="1">
            <a:spLocks/>
          </p:cNvSpPr>
          <p:nvPr/>
        </p:nvSpPr>
        <p:spPr>
          <a:xfrm>
            <a:off x="1416000" y="4690234"/>
            <a:ext cx="9360000" cy="146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altLang="zh-CN">
              <a:ea typeface="MS PGothic" panose="020B0600070205080204" pitchFamily="34" charset="-128"/>
            </a:endParaRPr>
          </a:p>
          <a:p>
            <a:r>
              <a:rPr lang="de-DE" altLang="zh-CN"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2DA5D81F-9F1F-84B3-2491-8A00D52AA324}"/>
              </a:ext>
            </a:extLst>
          </p:cNvPr>
          <p:cNvSpPr txBox="1">
            <a:spLocks/>
          </p:cNvSpPr>
          <p:nvPr/>
        </p:nvSpPr>
        <p:spPr>
          <a:xfrm>
            <a:off x="1956000" y="4858857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85231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DOGS: MOST POPULAR PETS </a:t>
            </a:r>
            <a:endParaRPr lang="de-DE" altLang="zh-CN" sz="1800" b="1" dirty="0"/>
          </a:p>
        </p:txBody>
      </p:sp>
      <p:pic>
        <p:nvPicPr>
          <p:cNvPr id="2050" name="Picture 2" descr="2024 年宠物拥有量统计">
            <a:extLst>
              <a:ext uri="{FF2B5EF4-FFF2-40B4-BE49-F238E27FC236}">
                <a16:creationId xmlns:a16="http://schemas.microsoft.com/office/drawing/2014/main" id="{D879DBA0-DF85-92CB-8D17-3072DC95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66" y="1111959"/>
            <a:ext cx="3240000" cy="18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89826F-7660-5727-7813-74CEEC23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2877672"/>
            <a:ext cx="7176007" cy="362032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0742C27-82E8-C170-5CD4-B57D17A717B1}"/>
              </a:ext>
            </a:extLst>
          </p:cNvPr>
          <p:cNvSpPr txBox="1"/>
          <p:nvPr/>
        </p:nvSpPr>
        <p:spPr>
          <a:xfrm>
            <a:off x="360000" y="2349000"/>
            <a:ext cx="445304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Dogs are the most popular pet in the U.S. (65.1 million U.S. households own a dog)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Essential dog expenses cost an average of $1,533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42% of dog owners got their pets from a store, while 38% of dog owners got their pets from an animal shelter or rescue.</a:t>
            </a:r>
            <a:endParaRPr lang="de-DE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4057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 BITING: POTENTIAL RISK AROUND YOU</a:t>
            </a:r>
            <a:endParaRPr lang="de-DE" altLang="zh-CN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4EB8B-24C8-2E58-1039-0D38EFB9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4" y="3843442"/>
            <a:ext cx="6004523" cy="25462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6F246D-C3BF-6860-7054-9ABD9FDD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750" y="2681284"/>
            <a:ext cx="3691864" cy="37084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7A099C-E0D8-3D8A-6186-64BD53E0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039" y="1360769"/>
            <a:ext cx="2990361" cy="26356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DB4A2D-6936-352D-FA03-EF93DB16B13F}"/>
              </a:ext>
            </a:extLst>
          </p:cNvPr>
          <p:cNvSpPr txBox="1"/>
          <p:nvPr/>
        </p:nvSpPr>
        <p:spPr>
          <a:xfrm>
            <a:off x="287278" y="2351566"/>
            <a:ext cx="6167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Every year, an estimated 4.5 million people are bitten by dogs in the United States.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15.55% of dog bites were committed by stray dogs rather than pets.</a:t>
            </a:r>
          </a:p>
        </p:txBody>
      </p:sp>
    </p:spTree>
    <p:extLst>
      <p:ext uri="{BB962C8B-B14F-4D97-AF65-F5344CB8AC3E}">
        <p14:creationId xmlns:p14="http://schemas.microsoft.com/office/powerpoint/2010/main" val="643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C67BD-F483-A165-FF6A-BAC10AA8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A06E1-0824-DD13-1DF1-0983E6F5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C37309-D7FD-985E-57EC-2419036A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F728A-1931-D2FD-D23A-38A8F9A6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55106F-8845-93A5-8371-4FE8379E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342D88-A4F0-4FA3-BA89-AA3E21597B17}"/>
              </a:ext>
            </a:extLst>
          </p:cNvPr>
          <p:cNvSpPr txBox="1"/>
          <p:nvPr/>
        </p:nvSpPr>
        <p:spPr>
          <a:xfrm>
            <a:off x="360000" y="187682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IN CHINA: </a:t>
            </a:r>
            <a:r>
              <a:rPr lang="en-US" altLang="zh-CN" b="1" dirty="0"/>
              <a:t>SOCIAL REFLECTIONS BROUGHT BY A 2-YEAR-OLD GIRL AS VICTIM OF DOG BITING</a:t>
            </a:r>
            <a:endParaRPr lang="de-DE" altLang="zh-CN" sz="18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F02CE42-94E9-6C71-5BC3-6742105E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64" y="4842455"/>
            <a:ext cx="2432671" cy="16092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38FDB5-3C30-A7F0-5444-C83F59117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220"/>
          <a:stretch/>
        </p:blipFill>
        <p:spPr>
          <a:xfrm>
            <a:off x="7163047" y="2826871"/>
            <a:ext cx="1365624" cy="171777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3350AD-9B1D-B29B-E235-1272D8975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067"/>
          <a:stretch/>
        </p:blipFill>
        <p:spPr>
          <a:xfrm>
            <a:off x="6502828" y="934344"/>
            <a:ext cx="4456805" cy="1588810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31A454-E462-A428-19F9-1132279D75D2}"/>
              </a:ext>
            </a:extLst>
          </p:cNvPr>
          <p:cNvSpPr/>
          <p:nvPr/>
        </p:nvSpPr>
        <p:spPr>
          <a:xfrm>
            <a:off x="296793" y="4103721"/>
            <a:ext cx="1977123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PUBLIC 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D991A9F-F74F-5B5E-57EE-149B264CBAC0}"/>
              </a:ext>
            </a:extLst>
          </p:cNvPr>
          <p:cNvSpPr/>
          <p:nvPr/>
        </p:nvSpPr>
        <p:spPr>
          <a:xfrm>
            <a:off x="3335823" y="4086788"/>
            <a:ext cx="292224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 KNOWLEDGE 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330B6BC-5FF2-2B19-19FC-FC7CF269A8E2}"/>
              </a:ext>
            </a:extLst>
          </p:cNvPr>
          <p:cNvSpPr/>
          <p:nvPr/>
        </p:nvSpPr>
        <p:spPr>
          <a:xfrm>
            <a:off x="296794" y="4816481"/>
            <a:ext cx="1977122" cy="40527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GOVERMENT 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1BED28F-B3EF-03C7-C382-511FC80C78C9}"/>
              </a:ext>
            </a:extLst>
          </p:cNvPr>
          <p:cNvSpPr/>
          <p:nvPr/>
        </p:nvSpPr>
        <p:spPr>
          <a:xfrm>
            <a:off x="3334343" y="4773143"/>
            <a:ext cx="2922248" cy="40527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 LEGALS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AC581A0-709F-F0C1-62A9-3F6E3DE974CF}"/>
              </a:ext>
            </a:extLst>
          </p:cNvPr>
          <p:cNvSpPr/>
          <p:nvPr/>
        </p:nvSpPr>
        <p:spPr>
          <a:xfrm>
            <a:off x="296793" y="5584639"/>
            <a:ext cx="1977122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DOGS 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F26DF21-C499-6220-713B-80E4B804B4BB}"/>
              </a:ext>
            </a:extLst>
          </p:cNvPr>
          <p:cNvSpPr/>
          <p:nvPr/>
        </p:nvSpPr>
        <p:spPr>
          <a:xfrm>
            <a:off x="3334343" y="5514896"/>
            <a:ext cx="2922248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TRAINING COURSES 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A8C5960-F128-D687-2C4A-1188358ED7ED}"/>
              </a:ext>
            </a:extLst>
          </p:cNvPr>
          <p:cNvCxnSpPr>
            <a:cxnSpLocks/>
          </p:cNvCxnSpPr>
          <p:nvPr/>
        </p:nvCxnSpPr>
        <p:spPr>
          <a:xfrm>
            <a:off x="2432793" y="4292599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D49E8AA-4981-719F-E5A9-8CD67E3E7A65}"/>
              </a:ext>
            </a:extLst>
          </p:cNvPr>
          <p:cNvCxnSpPr>
            <a:cxnSpLocks/>
          </p:cNvCxnSpPr>
          <p:nvPr/>
        </p:nvCxnSpPr>
        <p:spPr>
          <a:xfrm>
            <a:off x="2460694" y="5020664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7D04B3F-01A5-E3BE-25D8-992607CFD6A5}"/>
              </a:ext>
            </a:extLst>
          </p:cNvPr>
          <p:cNvCxnSpPr>
            <a:cxnSpLocks/>
          </p:cNvCxnSpPr>
          <p:nvPr/>
        </p:nvCxnSpPr>
        <p:spPr>
          <a:xfrm>
            <a:off x="2460694" y="5732127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乘号 34">
            <a:extLst>
              <a:ext uri="{FF2B5EF4-FFF2-40B4-BE49-F238E27FC236}">
                <a16:creationId xmlns:a16="http://schemas.microsoft.com/office/drawing/2014/main" id="{C1A25494-7BE4-E130-A3B1-58BF98E04DD4}"/>
              </a:ext>
            </a:extLst>
          </p:cNvPr>
          <p:cNvSpPr/>
          <p:nvPr/>
        </p:nvSpPr>
        <p:spPr>
          <a:xfrm>
            <a:off x="2496351" y="4037087"/>
            <a:ext cx="518877" cy="47191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乘号 35">
            <a:extLst>
              <a:ext uri="{FF2B5EF4-FFF2-40B4-BE49-F238E27FC236}">
                <a16:creationId xmlns:a16="http://schemas.microsoft.com/office/drawing/2014/main" id="{9CC537B5-BCD9-EFC3-1FA9-4EA2DC914551}"/>
              </a:ext>
            </a:extLst>
          </p:cNvPr>
          <p:cNvSpPr/>
          <p:nvPr/>
        </p:nvSpPr>
        <p:spPr>
          <a:xfrm>
            <a:off x="2493894" y="4757087"/>
            <a:ext cx="518877" cy="47191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乘号 36">
            <a:extLst>
              <a:ext uri="{FF2B5EF4-FFF2-40B4-BE49-F238E27FC236}">
                <a16:creationId xmlns:a16="http://schemas.microsoft.com/office/drawing/2014/main" id="{7AF43DC6-B415-8B82-2D99-A26627DA0ADC}"/>
              </a:ext>
            </a:extLst>
          </p:cNvPr>
          <p:cNvSpPr/>
          <p:nvPr/>
        </p:nvSpPr>
        <p:spPr>
          <a:xfrm>
            <a:off x="2542202" y="5465223"/>
            <a:ext cx="518877" cy="47191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822E237-1BED-83A3-417D-9749512D5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119" y="2638438"/>
            <a:ext cx="3110946" cy="19214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69940F-95FE-9F94-41DD-F58A0ECF8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230" y="4697723"/>
            <a:ext cx="3110947" cy="174264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C126428-C7FE-6918-7769-D8A6FEA181FC}"/>
              </a:ext>
            </a:extLst>
          </p:cNvPr>
          <p:cNvSpPr txBox="1"/>
          <p:nvPr/>
        </p:nvSpPr>
        <p:spPr>
          <a:xfrm>
            <a:off x="988303" y="334118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CHINA DOGS MANAGEMENT STATUS</a:t>
            </a:r>
            <a:endParaRPr lang="de-DE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88232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273BC016-8055-BFCE-B550-E8B161AF421B}"/>
              </a:ext>
            </a:extLst>
          </p:cNvPr>
          <p:cNvSpPr txBox="1">
            <a:spLocks/>
          </p:cNvSpPr>
          <p:nvPr/>
        </p:nvSpPr>
        <p:spPr>
          <a:xfrm>
            <a:off x="360000" y="2013364"/>
            <a:ext cx="10362890" cy="3960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1" dirty="0">
                <a:solidFill>
                  <a:schemeClr val="accent4"/>
                </a:solidFill>
              </a:rPr>
              <a:t>What?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200" spc="0" dirty="0">
                <a:solidFill>
                  <a:prstClr val="black"/>
                </a:solidFill>
              </a:rPr>
              <a:t>A </a:t>
            </a:r>
            <a:r>
              <a:rPr kumimoji="0" lang="de-DE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system 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that offers a quick and simple classification tool for breeds of the dogs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r>
              <a:rPr lang="de-DE" altLang="zh-CN" sz="3600" b="1" dirty="0">
                <a:solidFill>
                  <a:schemeClr val="accent4"/>
                </a:solidFill>
              </a:rPr>
              <a:t>Why?</a:t>
            </a:r>
          </a:p>
          <a:p>
            <a:pPr marL="457200" marR="0" lvl="0" indent="-4572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2100" spc="0" dirty="0">
                <a:solidFill>
                  <a:prstClr val="black"/>
                </a:solidFill>
              </a:rPr>
              <a:t>Dog owners sometimes know little for the breed of their dogs</a:t>
            </a:r>
          </a:p>
          <a:p>
            <a:pPr marL="457200" marR="0" lvl="0" indent="-4572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100" spc="0" dirty="0">
                <a:solidFill>
                  <a:prstClr val="black"/>
                </a:solidFill>
              </a:rPr>
              <a:t>Q</a:t>
            </a:r>
            <a:r>
              <a:rPr lang="en-US" altLang="zh-CN" sz="2100" spc="0" dirty="0">
                <a:solidFill>
                  <a:prstClr val="black"/>
                </a:solidFill>
              </a:rPr>
              <a:t>uick warning for the danger breeds</a:t>
            </a:r>
            <a:endParaRPr lang="de-DE" sz="2100" spc="0" dirty="0">
              <a:solidFill>
                <a:prstClr val="black"/>
              </a:solidFill>
            </a:endParaRPr>
          </a:p>
          <a:p>
            <a:r>
              <a:rPr lang="de-DE" altLang="zh-CN" sz="3200" b="1" dirty="0">
                <a:solidFill>
                  <a:schemeClr val="accent4"/>
                </a:solidFill>
              </a:rPr>
              <a:t>Whom?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Dog owners who want more information.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Anyone who finds a dog nearby and worries about the potential risk of biting.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Chinese police and community staff that is responsible for managing dogs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altLang="zh-CN" sz="32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de-DE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>
            <a:extLst>
              <a:ext uri="{FF2B5EF4-FFF2-40B4-BE49-F238E27FC236}">
                <a16:creationId xmlns:a16="http://schemas.microsoft.com/office/drawing/2014/main" id="{15C06244-48AC-8BB0-6690-790FB275A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altLang="zh-CN" dirty="0" err="1"/>
              <a:t>Haoyue</a:t>
            </a:r>
            <a:r>
              <a:rPr lang="en-US" altLang="zh-CN" dirty="0"/>
              <a:t> Zhu</a:t>
            </a:r>
          </a:p>
          <a:p>
            <a:r>
              <a:rPr lang="en-US" altLang="zh-CN" dirty="0"/>
              <a:t>Jian Jiang</a:t>
            </a:r>
          </a:p>
          <a:p>
            <a:endParaRPr lang="de-DE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94462-2412-2CBF-08E3-6490A625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1B71D-9E11-BD0D-8FAF-FBEE6CEE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1BE38F-0014-E1DF-2544-9B18E9CBF8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84179F6-C74E-787F-0C9E-3CEC8AA4E318}"/>
              </a:ext>
            </a:extLst>
          </p:cNvPr>
          <p:cNvSpPr txBox="1">
            <a:spLocks/>
          </p:cNvSpPr>
          <p:nvPr/>
        </p:nvSpPr>
        <p:spPr>
          <a:xfrm>
            <a:off x="1350968" y="270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DATA COLLECTION &amp; </a:t>
            </a:r>
            <a:r>
              <a:rPr lang="de-DE" altLang="zh-CN" dirty="0"/>
              <a:t>Augmentation</a:t>
            </a:r>
            <a:endParaRPr lang="de-DE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906A33-A443-FC96-A5C6-0014945F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0602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07" y="253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de-DE" sz="3200" b="1" dirty="0">
                <a:solidFill>
                  <a:schemeClr val="accent4"/>
                </a:solidFill>
              </a:rPr>
              <a:t>O</a:t>
            </a:r>
            <a:r>
              <a:rPr lang="en-US" altLang="zh-CN" sz="3200" b="1" dirty="0" err="1">
                <a:solidFill>
                  <a:schemeClr val="accent4"/>
                </a:solidFill>
              </a:rPr>
              <a:t>riginal</a:t>
            </a:r>
            <a:r>
              <a:rPr lang="de-DE" sz="3200" b="1" dirty="0">
                <a:solidFill>
                  <a:schemeClr val="accent4"/>
                </a:solidFill>
              </a:rPr>
              <a:t> Dataset: Stanford Dogs Dataset</a:t>
            </a:r>
          </a:p>
          <a:p>
            <a:pPr algn="l"/>
            <a:r>
              <a:rPr lang="en-US" sz="2800" b="1" dirty="0"/>
              <a:t>Images of 120 breeds of dogs from around the world. </a:t>
            </a:r>
            <a:endParaRPr lang="de-DE" sz="2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Number of categories: 120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~150 images per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Total images: 20,580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Annotations: Class labels, Bounding boxes</a:t>
            </a:r>
            <a:endParaRPr lang="de-DE" sz="20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61EA41-2C50-5264-9CD3-6B91FBED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2" y="3789000"/>
            <a:ext cx="49720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1494</Words>
  <Application>Microsoft Office PowerPoint</Application>
  <PresentationFormat>宽屏</PresentationFormat>
  <Paragraphs>413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Inter</vt:lpstr>
      <vt:lpstr>MS PGothic</vt:lpstr>
      <vt:lpstr>Arial</vt:lpstr>
      <vt:lpstr>Arial Black</vt:lpstr>
      <vt:lpstr>Calibri</vt:lpstr>
      <vt:lpstr>Cambria Math</vt:lpstr>
      <vt:lpstr>Gabriola</vt:lpstr>
      <vt:lpstr>Wingdings</vt:lpstr>
      <vt:lpstr>Template</vt:lpstr>
      <vt:lpstr>Puppy master</vt:lpstr>
      <vt:lpstr>Contents</vt:lpstr>
      <vt:lpstr>Team STRUCTURE</vt:lpstr>
      <vt:lpstr>Project overview</vt:lpstr>
      <vt:lpstr>Project overview</vt:lpstr>
      <vt:lpstr>Project overview</vt:lpstr>
      <vt:lpstr>Project overview</vt:lpstr>
      <vt:lpstr>PowerPoint 演示文稿</vt:lpstr>
      <vt:lpstr>Data collection</vt:lpstr>
      <vt:lpstr>PowerPoint 演示文稿</vt:lpstr>
      <vt:lpstr>Data Augmentation</vt:lpstr>
      <vt:lpstr>Data Augmentation</vt:lpstr>
      <vt:lpstr>Data Augmentation</vt:lpstr>
      <vt:lpstr>Data Augmentation</vt:lpstr>
      <vt:lpstr>Model training &amp; evaluation</vt:lpstr>
      <vt:lpstr>What is resnet</vt:lpstr>
      <vt:lpstr>Why Resnet50</vt:lpstr>
      <vt:lpstr>Work flow</vt:lpstr>
      <vt:lpstr>Building a Model </vt:lpstr>
      <vt:lpstr>TRAINING</vt:lpstr>
      <vt:lpstr>Visualizing The Metrics Curves </vt:lpstr>
      <vt:lpstr>Visualizing The Metrics Curves</vt:lpstr>
      <vt:lpstr>PowerPoint 演示文稿</vt:lpstr>
      <vt:lpstr>PowerPoint 演示文稿</vt:lpstr>
      <vt:lpstr>PowerPoint 演示文稿</vt:lpstr>
      <vt:lpstr>PowerPoint 演示文稿</vt:lpstr>
      <vt:lpstr>Project structure</vt:lpstr>
      <vt:lpstr>Project structure</vt:lpstr>
      <vt:lpstr>Project structure</vt:lpstr>
      <vt:lpstr>Project structure</vt:lpstr>
      <vt:lpstr>UI display</vt:lpstr>
      <vt:lpstr>PowerPoint 演示文稿</vt:lpstr>
      <vt:lpstr>RELATED WORK</vt:lpstr>
      <vt:lpstr>RELATED 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2023-05-22T13:05:43Z</dcterms:created>
  <dcterms:modified xsi:type="dcterms:W3CDTF">2024-02-06T18:42:23Z</dcterms:modified>
</cp:coreProperties>
</file>